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297" r:id="rId3"/>
    <p:sldId id="290" r:id="rId4"/>
    <p:sldId id="277" r:id="rId5"/>
    <p:sldId id="287" r:id="rId6"/>
    <p:sldId id="288" r:id="rId7"/>
    <p:sldId id="265" r:id="rId8"/>
    <p:sldId id="266" r:id="rId9"/>
    <p:sldId id="267" r:id="rId10"/>
    <p:sldId id="278" r:id="rId11"/>
    <p:sldId id="280" r:id="rId12"/>
    <p:sldId id="294" r:id="rId13"/>
    <p:sldId id="283" r:id="rId14"/>
    <p:sldId id="284" r:id="rId15"/>
    <p:sldId id="296" r:id="rId16"/>
    <p:sldId id="273" r:id="rId17"/>
  </p:sldIdLst>
  <p:sldSz cx="12192000" cy="6858000"/>
  <p:notesSz cx="6797675" cy="9926638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C883"/>
    <a:srgbClr val="FFFF99"/>
    <a:srgbClr val="FBEBE9"/>
    <a:srgbClr val="A6E2BE"/>
    <a:srgbClr val="D2E5F2"/>
    <a:srgbClr val="9DC7E3"/>
    <a:srgbClr val="EFEDF7"/>
    <a:srgbClr val="E9E8EC"/>
    <a:srgbClr val="94D98B"/>
    <a:srgbClr val="003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0288" autoAdjust="0"/>
  </p:normalViewPr>
  <p:slideViewPr>
    <p:cSldViewPr snapToGrid="0" snapToObjects="1">
      <p:cViewPr>
        <p:scale>
          <a:sx n="77" d="100"/>
          <a:sy n="77" d="100"/>
        </p:scale>
        <p:origin x="749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4062" y="11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4064A-3CE4-1798-4350-AB0B322478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39185-C565-1B20-4E81-F7D1BC91F3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CD77D-76E9-49C0-A6EF-04A382558A66}" type="datetimeFigureOut">
              <a:rPr lang="fr-FR" smtClean="0"/>
              <a:t>30/09/2024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7C4A4-4CE2-5A7C-640D-51BAC16F72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2588D-103A-4715-7A6F-1F986C756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E3D9E-3CAE-4C1C-B87F-92F2764ED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070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pPr>
              <a:defRPr/>
            </a:pPr>
            <a:fld id="{7BD1DD32-74C2-49FE-A647-A7991EE30AF7}" type="datetimeFigureOut">
              <a:rPr lang="fr-FR"/>
              <a:t>30/09/2024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 bwMode="auto">
          <a:xfrm>
            <a:off x="679768" y="4715152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1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50444" y="9428586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pPr>
              <a:defRPr/>
            </a:pPr>
            <a:fld id="{098B4114-15D3-4026-9579-5EA875CA9F71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05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16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11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058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36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64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49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42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(SUIT: the CPU is an Intel Core i9-9900K)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9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Some data.</a:t>
            </a:r>
            <a:br>
              <a:rPr lang="en-US"/>
            </a:br>
            <a:r>
              <a:rPr lang="en-US"/>
              <a:t>SUIT (2024): 335us (Intel Xeon), 668us (AMD Ryzen 7)</a:t>
            </a:r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67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6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F96BAF-1C2A-1424-26EB-BB968C5B1E86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772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png"/><Relationship Id="rId26" Type="http://schemas.openxmlformats.org/officeDocument/2006/relationships/image" Target="../media/image31.jpg"/><Relationship Id="rId3" Type="http://schemas.openxmlformats.org/officeDocument/2006/relationships/image" Target="../media/image8.png"/><Relationship Id="rId21" Type="http://schemas.openxmlformats.org/officeDocument/2006/relationships/image" Target="../media/image26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5" Type="http://schemas.openxmlformats.org/officeDocument/2006/relationships/image" Target="../media/image30.jp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24" Type="http://schemas.openxmlformats.org/officeDocument/2006/relationships/image" Target="../media/image29.jp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23" Type="http://schemas.openxmlformats.org/officeDocument/2006/relationships/image" Target="../media/image28.jpg"/><Relationship Id="rId28" Type="http://schemas.openxmlformats.org/officeDocument/2006/relationships/image" Target="../media/image33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7.jpg"/><Relationship Id="rId27" Type="http://schemas.openxmlformats.org/officeDocument/2006/relationships/image" Target="../media/image32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91580" y="1633588"/>
            <a:ext cx="10901301" cy="49792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2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29358"/>
            <a:ext cx="1847746" cy="567885"/>
          </a:xfrm>
          <a:prstGeom prst="rect">
            <a:avLst/>
          </a:prstGeom>
        </p:spPr>
      </p:pic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 bwMode="auto">
          <a:xfrm>
            <a:off x="391580" y="1194020"/>
            <a:ext cx="10901301" cy="39624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200" b="1">
                <a:solidFill>
                  <a:srgbClr val="EC4437"/>
                </a:solidFill>
                <a:latin typeface="Roboto"/>
                <a:ea typeface="Roboto"/>
              </a:defRPr>
            </a:lvl1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17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7" name="Connecteur droit 6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406402" y="1243326"/>
            <a:ext cx="4214287" cy="866823"/>
          </a:xfrm>
          <a:prstGeom prst="rect">
            <a:avLst/>
          </a:prstGeom>
        </p:spPr>
        <p:txBody>
          <a:bodyPr anchor="b"/>
          <a:lstStyle>
            <a:lvl1pPr algn="l"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</a:lstStyle>
          <a:p>
            <a:pPr>
              <a:defRPr/>
            </a:pPr>
            <a:r>
              <a:rPr lang="fr-FR"/>
              <a:t>Cliquez pour modifier le style du titre</a:t>
            </a:r>
            <a:endParaRPr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406402" y="2110150"/>
            <a:ext cx="4214287" cy="4574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Roboto"/>
                <a:ea typeface="Roboto"/>
                <a:cs typeface="Helvetica Neue"/>
              </a:defRPr>
            </a:lvl1pPr>
            <a:lvl2pPr marL="257169" indent="0">
              <a:buNone/>
              <a:defRPr sz="700"/>
            </a:lvl2pPr>
            <a:lvl3pPr marL="514338" indent="0">
              <a:buNone/>
              <a:defRPr sz="550"/>
            </a:lvl3pPr>
            <a:lvl4pPr marL="771506" indent="0">
              <a:buNone/>
              <a:defRPr sz="500"/>
            </a:lvl4pPr>
            <a:lvl5pPr marL="1028675" indent="0">
              <a:buNone/>
              <a:defRPr sz="500"/>
            </a:lvl5pPr>
            <a:lvl6pPr marL="1285843" indent="0">
              <a:buNone/>
              <a:defRPr sz="500"/>
            </a:lvl6pPr>
            <a:lvl7pPr marL="1543012" indent="0">
              <a:buNone/>
              <a:defRPr sz="500"/>
            </a:lvl7pPr>
            <a:lvl8pPr marL="1800180" indent="0">
              <a:buNone/>
              <a:defRPr sz="500"/>
            </a:lvl8pPr>
            <a:lvl9pPr marL="2057349" indent="0">
              <a:buNone/>
              <a:defRPr sz="5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8" name="Triangle rectangle 7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11" name="Connecteur droit 10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2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753871" y="2110149"/>
            <a:ext cx="6523726" cy="45097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376295" y="5443622"/>
            <a:ext cx="10901301" cy="566739"/>
          </a:xfrm>
          <a:prstGeom prst="rect">
            <a:avLst/>
          </a:prstGeom>
        </p:spPr>
        <p:txBody>
          <a:bodyPr anchor="b"/>
          <a:lstStyle>
            <a:lvl1pPr algn="l"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</a:lstStyle>
          <a:p>
            <a:pPr>
              <a:defRPr/>
            </a:pPr>
            <a:r>
              <a:rPr lang="fr-FR"/>
              <a:t>Cliquez pour modifier le style du titre</a:t>
            </a:r>
            <a:endParaRPr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 bwMode="auto">
          <a:xfrm>
            <a:off x="376295" y="1243326"/>
            <a:ext cx="10901301" cy="41272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69" indent="0">
              <a:buNone/>
              <a:defRPr sz="1600"/>
            </a:lvl2pPr>
            <a:lvl3pPr marL="514338" indent="0">
              <a:buNone/>
              <a:defRPr sz="1350"/>
            </a:lvl3pPr>
            <a:lvl4pPr marL="771506" indent="0">
              <a:buNone/>
              <a:defRPr sz="1150"/>
            </a:lvl4pPr>
            <a:lvl5pPr marL="1028675" indent="0">
              <a:buNone/>
              <a:defRPr sz="1150"/>
            </a:lvl5pPr>
            <a:lvl6pPr marL="1285843" indent="0">
              <a:buNone/>
              <a:defRPr sz="1150"/>
            </a:lvl6pPr>
            <a:lvl7pPr marL="1543012" indent="0">
              <a:buNone/>
              <a:defRPr sz="1150"/>
            </a:lvl7pPr>
            <a:lvl8pPr marL="1800180" indent="0">
              <a:buNone/>
              <a:defRPr sz="1150"/>
            </a:lvl8pPr>
            <a:lvl9pPr marL="2057349" indent="0">
              <a:buNone/>
              <a:defRPr sz="115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376295" y="6010360"/>
            <a:ext cx="10901301" cy="694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Roboto"/>
                <a:ea typeface="Roboto"/>
                <a:cs typeface="Helvetica Neue"/>
              </a:defRPr>
            </a:lvl1pPr>
            <a:lvl2pPr marL="257169" indent="0">
              <a:buNone/>
              <a:defRPr sz="700"/>
            </a:lvl2pPr>
            <a:lvl3pPr marL="514338" indent="0">
              <a:buNone/>
              <a:defRPr sz="550"/>
            </a:lvl3pPr>
            <a:lvl4pPr marL="771506" indent="0">
              <a:buNone/>
              <a:defRPr sz="500"/>
            </a:lvl4pPr>
            <a:lvl5pPr marL="1028675" indent="0">
              <a:buNone/>
              <a:defRPr sz="500"/>
            </a:lvl5pPr>
            <a:lvl6pPr marL="1285843" indent="0">
              <a:buNone/>
              <a:defRPr sz="500"/>
            </a:lvl6pPr>
            <a:lvl7pPr marL="1543012" indent="0">
              <a:buNone/>
              <a:defRPr sz="500"/>
            </a:lvl7pPr>
            <a:lvl8pPr marL="1800180" indent="0">
              <a:buNone/>
              <a:defRPr sz="500"/>
            </a:lvl8pPr>
            <a:lvl9pPr marL="2057349" indent="0">
              <a:buNone/>
              <a:defRPr sz="5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7" name="Triangle rectangle 6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11" name="Connecteur droit 10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6" name="Triangle rectangle 5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9" name="Connecteur droit 8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ableau 9"/>
          <p:cNvSpPr>
            <a:spLocks noGrp="1"/>
          </p:cNvSpPr>
          <p:nvPr>
            <p:ph type="tbl" sz="quarter" idx="12"/>
          </p:nvPr>
        </p:nvSpPr>
        <p:spPr bwMode="auto">
          <a:xfrm>
            <a:off x="391579" y="1026759"/>
            <a:ext cx="10886017" cy="523856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7" name="Triangle rectangle 6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10" name="Connecteur droit 9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Disposition personnalisé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2" name="Triangle rectangle 1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5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Disposition personnalisé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6526800" y="1960788"/>
            <a:ext cx="4897556" cy="2675994"/>
          </a:xfrm>
          <a:prstGeom prst="rect">
            <a:avLst/>
          </a:prstGeom>
        </p:spPr>
        <p:txBody>
          <a:bodyPr anchor="t"/>
          <a:lstStyle>
            <a:lvl1pPr algn="ctr">
              <a:defRPr sz="3200" b="1" cap="none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</a:lstStyle>
          <a:p>
            <a:pPr>
              <a:defRPr/>
            </a:pPr>
            <a:r>
              <a:rPr lang="fr-FR"/>
              <a:t>Cliquez pour modifier le style du titre</a:t>
            </a:r>
            <a:endParaRPr/>
          </a:p>
        </p:txBody>
      </p:sp>
      <p:sp>
        <p:nvSpPr>
          <p:cNvPr id="13" name="Espace réservé de la date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360568" y="629541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Roboto"/>
                <a:ea typeface="Roboto"/>
              </a:defRPr>
            </a:lvl1pPr>
          </a:lstStyle>
          <a:p>
            <a:pPr>
              <a:defRPr/>
            </a:pPr>
            <a:fld id="{7AFBE49C-CE65-504B-8319-EC738E1FABB7}" type="datetime1">
              <a:rPr lang="fr-FR"/>
              <a:t>30/09/2024</a:t>
            </a:fld>
            <a:endParaRPr lang="fr-FR"/>
          </a:p>
        </p:txBody>
      </p:sp>
      <p:sp>
        <p:nvSpPr>
          <p:cNvPr id="14" name="ZoneTexte 13"/>
          <p:cNvSpPr txBox="1"/>
          <p:nvPr userDrawn="1"/>
        </p:nvSpPr>
        <p:spPr bwMode="auto">
          <a:xfrm>
            <a:off x="10250311" y="6431423"/>
            <a:ext cx="194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fr-FR" sz="1600">
                <a:latin typeface="Roboto"/>
                <a:ea typeface="Roboto"/>
              </a:rPr>
              <a:t>www.ietr.fr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Disposition personnalisé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 bwMode="auto">
          <a:xfrm>
            <a:off x="1126463" y="6523756"/>
            <a:ext cx="4321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00">
                <a:latin typeface="Roboto"/>
                <a:ea typeface="Roboto"/>
                <a:cs typeface="Calibri"/>
              </a:rPr>
              <a:t>CNRS Images. © Jean-Claude MOSCHETTI / IETR / CNRS Photothèque</a:t>
            </a:r>
            <a:endParaRPr/>
          </a:p>
        </p:txBody>
      </p:sp>
      <p:grpSp>
        <p:nvGrpSpPr>
          <p:cNvPr id="35" name="Groupe 34"/>
          <p:cNvGrpSpPr/>
          <p:nvPr userDrawn="1"/>
        </p:nvGrpSpPr>
        <p:grpSpPr bwMode="auto">
          <a:xfrm>
            <a:off x="391580" y="208244"/>
            <a:ext cx="5869482" cy="6309656"/>
            <a:chOff x="836118" y="234746"/>
            <a:chExt cx="5869482" cy="6309656"/>
          </a:xfrm>
        </p:grpSpPr>
        <p:pic>
          <p:nvPicPr>
            <p:cNvPr id="36" name="Picture 6"/>
            <p:cNvPicPr>
              <a:picLocks noChangeAspect="1"/>
            </p:cNvPicPr>
            <p:nvPr userDrawn="1"/>
          </p:nvPicPr>
          <p:blipFill>
            <a:blip r:embed="rId3"/>
            <a:stretch/>
          </p:blipFill>
          <p:spPr bwMode="auto">
            <a:xfrm>
              <a:off x="3223380" y="5839025"/>
              <a:ext cx="912392" cy="703049"/>
            </a:xfrm>
            <a:prstGeom prst="rect">
              <a:avLst/>
            </a:prstGeom>
          </p:spPr>
        </p:pic>
        <p:pic>
          <p:nvPicPr>
            <p:cNvPr id="40" name="Image 39"/>
            <p:cNvPicPr/>
            <p:nvPr userDrawn="1"/>
          </p:nvPicPr>
          <p:blipFill>
            <a:blip r:embed="rId4"/>
            <a:stretch/>
          </p:blipFill>
          <p:spPr bwMode="auto">
            <a:xfrm>
              <a:off x="838998" y="237904"/>
              <a:ext cx="1586975" cy="1124386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 userDrawn="1"/>
          </p:nvPicPr>
          <p:blipFill>
            <a:blip r:embed="rId5"/>
            <a:srcRect b="6066"/>
            <a:stretch/>
          </p:blipFill>
          <p:spPr bwMode="auto">
            <a:xfrm>
              <a:off x="2426915" y="238918"/>
              <a:ext cx="1148488" cy="1635355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 userDrawn="1"/>
          </p:nvPicPr>
          <p:blipFill>
            <a:blip r:embed="rId6"/>
            <a:stretch/>
          </p:blipFill>
          <p:spPr bwMode="auto">
            <a:xfrm>
              <a:off x="3573593" y="238918"/>
              <a:ext cx="1592127" cy="1072646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 userDrawn="1"/>
          </p:nvPicPr>
          <p:blipFill>
            <a:blip r:embed="rId7"/>
            <a:stretch/>
          </p:blipFill>
          <p:spPr bwMode="auto">
            <a:xfrm>
              <a:off x="5121780" y="3901582"/>
              <a:ext cx="1581651" cy="104972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 userDrawn="1"/>
          </p:nvPicPr>
          <p:blipFill>
            <a:blip r:embed="rId8"/>
            <a:stretch/>
          </p:blipFill>
          <p:spPr bwMode="auto">
            <a:xfrm>
              <a:off x="5157270" y="234746"/>
              <a:ext cx="1546164" cy="1074968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 userDrawn="1"/>
          </p:nvPicPr>
          <p:blipFill>
            <a:blip r:embed="rId9"/>
            <a:stretch/>
          </p:blipFill>
          <p:spPr bwMode="auto">
            <a:xfrm>
              <a:off x="840723" y="1360879"/>
              <a:ext cx="1592263" cy="107747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 userDrawn="1"/>
          </p:nvPicPr>
          <p:blipFill>
            <a:blip r:embed="rId10"/>
            <a:stretch/>
          </p:blipFill>
          <p:spPr bwMode="auto">
            <a:xfrm>
              <a:off x="3573593" y="1310415"/>
              <a:ext cx="1937379" cy="1298019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 userDrawn="1"/>
          </p:nvPicPr>
          <p:blipFill>
            <a:blip r:embed="rId11"/>
            <a:stretch/>
          </p:blipFill>
          <p:spPr bwMode="auto">
            <a:xfrm>
              <a:off x="5507901" y="1302810"/>
              <a:ext cx="1195531" cy="1812268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 userDrawn="1"/>
          </p:nvPicPr>
          <p:blipFill>
            <a:blip r:embed="rId12"/>
            <a:stretch/>
          </p:blipFill>
          <p:spPr bwMode="auto">
            <a:xfrm>
              <a:off x="838997" y="2434073"/>
              <a:ext cx="1630637" cy="109859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 userDrawn="1"/>
          </p:nvPicPr>
          <p:blipFill>
            <a:blip r:embed="rId13"/>
            <a:stretch/>
          </p:blipFill>
          <p:spPr bwMode="auto">
            <a:xfrm>
              <a:off x="2432920" y="1873647"/>
              <a:ext cx="1143426" cy="75726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 userDrawn="1"/>
          </p:nvPicPr>
          <p:blipFill>
            <a:blip r:embed="rId14"/>
            <a:stretch/>
          </p:blipFill>
          <p:spPr bwMode="auto">
            <a:xfrm>
              <a:off x="5504374" y="3108287"/>
              <a:ext cx="1199058" cy="797933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 userDrawn="1"/>
          </p:nvPicPr>
          <p:blipFill>
            <a:blip r:embed="rId15"/>
            <a:stretch/>
          </p:blipFill>
          <p:spPr bwMode="auto">
            <a:xfrm>
              <a:off x="3576637" y="2605214"/>
              <a:ext cx="1948948" cy="1297977"/>
            </a:xfrm>
            <a:prstGeom prst="rect">
              <a:avLst/>
            </a:prstGeom>
          </p:spPr>
        </p:pic>
        <p:pic>
          <p:nvPicPr>
            <p:cNvPr id="61" name="Image 60"/>
            <p:cNvPicPr>
              <a:picLocks noChangeAspect="1"/>
            </p:cNvPicPr>
            <p:nvPr userDrawn="1"/>
          </p:nvPicPr>
          <p:blipFill>
            <a:blip r:embed="rId16"/>
            <a:srcRect r="10427"/>
            <a:stretch/>
          </p:blipFill>
          <p:spPr bwMode="auto">
            <a:xfrm>
              <a:off x="5415203" y="5573122"/>
              <a:ext cx="1290397" cy="970579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 userDrawn="1"/>
          </p:nvPicPr>
          <p:blipFill>
            <a:blip r:embed="rId17"/>
            <a:srcRect t="2149"/>
            <a:stretch/>
          </p:blipFill>
          <p:spPr bwMode="auto">
            <a:xfrm>
              <a:off x="4095622" y="5614133"/>
              <a:ext cx="1373370" cy="930269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 userDrawn="1"/>
          </p:nvPicPr>
          <p:blipFill>
            <a:blip r:embed="rId18"/>
            <a:stretch/>
          </p:blipFill>
          <p:spPr bwMode="auto">
            <a:xfrm flipH="1">
              <a:off x="2195394" y="4893736"/>
              <a:ext cx="757957" cy="1119183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 userDrawn="1"/>
          </p:nvPicPr>
          <p:blipFill>
            <a:blip r:embed="rId19"/>
            <a:srcRect r="2647"/>
            <a:stretch/>
          </p:blipFill>
          <p:spPr bwMode="auto">
            <a:xfrm>
              <a:off x="840172" y="4673541"/>
              <a:ext cx="1362008" cy="956613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 userDrawn="1"/>
          </p:nvPicPr>
          <p:blipFill>
            <a:blip r:embed="rId20"/>
            <a:stretch/>
          </p:blipFill>
          <p:spPr bwMode="auto">
            <a:xfrm>
              <a:off x="836118" y="3522786"/>
              <a:ext cx="1742490" cy="1154870"/>
            </a:xfrm>
            <a:prstGeom prst="rect">
              <a:avLst/>
            </a:prstGeom>
          </p:spPr>
        </p:pic>
        <p:pic>
          <p:nvPicPr>
            <p:cNvPr id="66" name="Image 65"/>
            <p:cNvPicPr>
              <a:picLocks noChangeAspect="1"/>
            </p:cNvPicPr>
            <p:nvPr userDrawn="1"/>
          </p:nvPicPr>
          <p:blipFill>
            <a:blip r:embed="rId21"/>
            <a:srcRect b="14131"/>
            <a:stretch/>
          </p:blipFill>
          <p:spPr bwMode="auto">
            <a:xfrm>
              <a:off x="2202180" y="4137107"/>
              <a:ext cx="1387094" cy="802460"/>
            </a:xfrm>
            <a:prstGeom prst="rect">
              <a:avLst/>
            </a:prstGeom>
          </p:spPr>
        </p:pic>
        <p:pic>
          <p:nvPicPr>
            <p:cNvPr id="67" name="Image 66"/>
            <p:cNvPicPr>
              <a:picLocks noChangeAspect="1"/>
            </p:cNvPicPr>
            <p:nvPr userDrawn="1"/>
          </p:nvPicPr>
          <p:blipFill>
            <a:blip r:embed="rId22"/>
            <a:srcRect t="10119"/>
            <a:stretch/>
          </p:blipFill>
          <p:spPr bwMode="auto">
            <a:xfrm>
              <a:off x="2451277" y="2630904"/>
              <a:ext cx="1125538" cy="1506203"/>
            </a:xfrm>
            <a:prstGeom prst="rect">
              <a:avLst/>
            </a:prstGeom>
          </p:spPr>
        </p:pic>
        <p:pic>
          <p:nvPicPr>
            <p:cNvPr id="68" name="Image 67"/>
            <p:cNvPicPr>
              <a:picLocks noChangeAspect="1"/>
            </p:cNvPicPr>
            <p:nvPr userDrawn="1"/>
          </p:nvPicPr>
          <p:blipFill>
            <a:blip r:embed="rId23"/>
            <a:stretch/>
          </p:blipFill>
          <p:spPr bwMode="auto">
            <a:xfrm>
              <a:off x="2187943" y="5846234"/>
              <a:ext cx="1056798" cy="697938"/>
            </a:xfrm>
            <a:prstGeom prst="rect">
              <a:avLst/>
            </a:prstGeom>
          </p:spPr>
        </p:pic>
        <p:pic>
          <p:nvPicPr>
            <p:cNvPr id="69" name="Image 68"/>
            <p:cNvPicPr>
              <a:picLocks noChangeAspect="1"/>
            </p:cNvPicPr>
            <p:nvPr userDrawn="1"/>
          </p:nvPicPr>
          <p:blipFill>
            <a:blip r:embed="rId24"/>
            <a:stretch/>
          </p:blipFill>
          <p:spPr bwMode="auto">
            <a:xfrm>
              <a:off x="2959880" y="4915695"/>
              <a:ext cx="1461161" cy="973760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 userDrawn="1"/>
          </p:nvPicPr>
          <p:blipFill>
            <a:blip r:embed="rId25"/>
            <a:stretch/>
          </p:blipFill>
          <p:spPr bwMode="auto">
            <a:xfrm>
              <a:off x="3576637" y="3896375"/>
              <a:ext cx="1580632" cy="1063516"/>
            </a:xfrm>
            <a:prstGeom prst="rect">
              <a:avLst/>
            </a:prstGeom>
          </p:spPr>
        </p:pic>
        <p:pic>
          <p:nvPicPr>
            <p:cNvPr id="71" name="Image 70"/>
            <p:cNvPicPr>
              <a:picLocks noChangeAspect="1"/>
            </p:cNvPicPr>
            <p:nvPr userDrawn="1"/>
          </p:nvPicPr>
          <p:blipFill>
            <a:blip r:embed="rId26"/>
            <a:stretch/>
          </p:blipFill>
          <p:spPr bwMode="auto">
            <a:xfrm>
              <a:off x="4410220" y="4948472"/>
              <a:ext cx="1199918" cy="808408"/>
            </a:xfrm>
            <a:prstGeom prst="rect">
              <a:avLst/>
            </a:prstGeom>
          </p:spPr>
        </p:pic>
        <p:pic>
          <p:nvPicPr>
            <p:cNvPr id="72" name="Image 71"/>
            <p:cNvPicPr>
              <a:picLocks noChangeAspect="1"/>
            </p:cNvPicPr>
            <p:nvPr userDrawn="1"/>
          </p:nvPicPr>
          <p:blipFill>
            <a:blip r:embed="rId27"/>
            <a:stretch/>
          </p:blipFill>
          <p:spPr bwMode="auto">
            <a:xfrm>
              <a:off x="5471160" y="4932921"/>
              <a:ext cx="1232272" cy="830205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 userDrawn="1"/>
          </p:nvPicPr>
          <p:blipFill>
            <a:blip r:embed="rId28"/>
            <a:stretch/>
          </p:blipFill>
          <p:spPr bwMode="auto">
            <a:xfrm>
              <a:off x="838777" y="5620227"/>
              <a:ext cx="1354450" cy="921848"/>
            </a:xfrm>
            <a:prstGeom prst="rect">
              <a:avLst/>
            </a:prstGeom>
          </p:spPr>
        </p:pic>
      </p:grpSp>
      <p:sp>
        <p:nvSpPr>
          <p:cNvPr id="74" name="Titre 1"/>
          <p:cNvSpPr>
            <a:spLocks noGrp="1"/>
          </p:cNvSpPr>
          <p:nvPr>
            <p:ph type="title" hasCustomPrompt="1"/>
          </p:nvPr>
        </p:nvSpPr>
        <p:spPr bwMode="auto">
          <a:xfrm>
            <a:off x="6526800" y="1960788"/>
            <a:ext cx="4830313" cy="2675994"/>
          </a:xfrm>
          <a:prstGeom prst="rect">
            <a:avLst/>
          </a:prstGeom>
        </p:spPr>
        <p:txBody>
          <a:bodyPr anchor="t"/>
          <a:lstStyle>
            <a:lvl1pPr algn="ctr">
              <a:defRPr sz="3200" b="1" cap="none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</a:lstStyle>
          <a:p>
            <a:pPr>
              <a:defRPr/>
            </a:pPr>
            <a:r>
              <a:rPr lang="fr-FR"/>
              <a:t>Cliquez pour modifier le style du titre</a:t>
            </a:r>
            <a:endParaRPr/>
          </a:p>
        </p:txBody>
      </p:sp>
      <p:pic>
        <p:nvPicPr>
          <p:cNvPr id="75" name="Image 74"/>
          <p:cNvPicPr>
            <a:picLocks noChangeAspect="1"/>
          </p:cNvPicPr>
          <p:nvPr userDrawn="1"/>
        </p:nvPicPr>
        <p:blipFill>
          <a:blip r:embed="rId29"/>
          <a:stretch/>
        </p:blipFill>
        <p:spPr bwMode="auto">
          <a:xfrm>
            <a:off x="9890538" y="300758"/>
            <a:ext cx="1933697" cy="59430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378236-B5AA-A31A-7C4E-41448B256CB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452160" y="4178893"/>
            <a:ext cx="0" cy="847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9" name="Connecteur droit 8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93906" y="1634440"/>
            <a:ext cx="10901358" cy="48911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0"/>
          </p:nvPr>
        </p:nvSpPr>
        <p:spPr bwMode="auto">
          <a:xfrm>
            <a:off x="391580" y="1198437"/>
            <a:ext cx="10901301" cy="396241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200" b="1">
                <a:solidFill>
                  <a:srgbClr val="EC4437"/>
                </a:solidFill>
                <a:latin typeface="Roboto"/>
                <a:ea typeface="Roboto"/>
              </a:defRPr>
            </a:lvl1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7" name="Sous-titr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76297" y="1243326"/>
            <a:ext cx="10901299" cy="544095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/>
              <a:buNone/>
              <a:defRPr sz="20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2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</p:txBody>
      </p:sp>
      <p:sp>
        <p:nvSpPr>
          <p:cNvPr id="4" name="Triangle rectangle 3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8" name="Connecteur droit 7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391351" y="1243326"/>
            <a:ext cx="10886246" cy="5440950"/>
          </a:xfrm>
          <a:prstGeom prst="rect">
            <a:avLst/>
          </a:prstGeom>
        </p:spPr>
        <p:txBody>
          <a:bodyPr/>
          <a:lstStyle>
            <a:lvl1pPr>
              <a:defRPr sz="115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 sz="115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2pPr>
            <a:lvl3pPr>
              <a:defRPr sz="115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3pPr>
            <a:lvl4pPr>
              <a:defRPr sz="1150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4pPr>
            <a:lvl5pPr marL="1028673" indent="0">
              <a:buNone/>
              <a:defRPr sz="20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5pPr>
          </a:lstStyle>
          <a:p>
            <a:pPr lvl="4">
              <a:defRPr/>
            </a:pPr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6" name="Triangle rectangle 5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9" name="Connecteur droit 8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76297" y="1243325"/>
            <a:ext cx="10901300" cy="2185667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25716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1433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543012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4" name="Triangle rectangle 3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9" name="Connecteur droit 8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ous-titre 1"/>
          <p:cNvSpPr>
            <a:spLocks noGrp="1"/>
          </p:cNvSpPr>
          <p:nvPr>
            <p:ph type="subTitle" idx="12"/>
          </p:nvPr>
        </p:nvSpPr>
        <p:spPr bwMode="auto">
          <a:xfrm>
            <a:off x="376296" y="3568836"/>
            <a:ext cx="10901299" cy="3051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EC4437"/>
                </a:solidFill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7" name="Triangle rectangle 6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10" name="Connecteur droit 9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2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91580" y="1246281"/>
            <a:ext cx="6968598" cy="5454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  <p:sp>
        <p:nvSpPr>
          <p:cNvPr id="14" name="Espace réservé du texte 2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360178" y="1245621"/>
            <a:ext cx="3917417" cy="54547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13841" y="1242666"/>
            <a:ext cx="5309419" cy="80294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9" indent="0">
              <a:buNone/>
              <a:defRPr sz="1150" b="1"/>
            </a:lvl2pPr>
            <a:lvl3pPr marL="514338" indent="0">
              <a:buNone/>
              <a:defRPr sz="1000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5689517" y="1242666"/>
            <a:ext cx="5588080" cy="80294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9" indent="0">
              <a:buNone/>
              <a:defRPr sz="1150" b="1"/>
            </a:lvl2pPr>
            <a:lvl3pPr marL="514338" indent="0">
              <a:buNone/>
              <a:defRPr sz="1000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9" name="Triangle rectangle 8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12" name="Connecteur droit 11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20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36516" y="2063055"/>
            <a:ext cx="5253000" cy="46379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  <p:sp>
        <p:nvSpPr>
          <p:cNvPr id="8" name="Espace réservé du texte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23260" y="2063055"/>
            <a:ext cx="5554337" cy="46379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500"/>
              </a:spcAft>
              <a:buNone/>
              <a:defRPr sz="2000">
                <a:latin typeface="Roboto"/>
                <a:ea typeface="Roboto"/>
              </a:defRPr>
            </a:lvl1pPr>
            <a:lvl2pPr marL="406400" indent="-358775">
              <a:spcBef>
                <a:spcPts val="0"/>
              </a:spcBef>
              <a:spcAft>
                <a:spcPts val="500"/>
              </a:spcAft>
              <a:buFont typeface="Arial"/>
              <a:buChar char="•"/>
              <a:defRPr sz="1800">
                <a:latin typeface="Roboto"/>
                <a:ea typeface="Roboto"/>
              </a:defRPr>
            </a:lvl2pPr>
            <a:lvl3pPr marL="641350" indent="-358775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Roboto"/>
                <a:ea typeface="Roboto"/>
              </a:defRPr>
            </a:lvl3pPr>
            <a:lvl4pPr marL="898525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4pPr>
            <a:lvl5pPr marL="1155699" indent="-360000">
              <a:spcBef>
                <a:spcPts val="0"/>
              </a:spcBef>
              <a:spcAft>
                <a:spcPts val="5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defRPr>
            </a:lvl5pPr>
          </a:lstStyle>
          <a:p>
            <a:pPr>
              <a:defRPr/>
            </a:pPr>
            <a:r>
              <a:rPr lang="fr-FR"/>
              <a:t>Cliquez pour modifier le style du masque</a:t>
            </a:r>
            <a:endParaRPr/>
          </a:p>
          <a:p>
            <a:pPr lvl="1">
              <a:defRPr/>
            </a:pPr>
            <a:r>
              <a:rPr lang="fr-FR"/>
              <a:t>Niveau 1 </a:t>
            </a:r>
            <a:endParaRPr/>
          </a:p>
          <a:p>
            <a:pPr lvl="2">
              <a:defRPr/>
            </a:pPr>
            <a:r>
              <a:rPr lang="fr-FR"/>
              <a:t>Niveau 2</a:t>
            </a:r>
            <a:endParaRPr/>
          </a:p>
          <a:p>
            <a:pPr lvl="3">
              <a:defRPr/>
            </a:pPr>
            <a:r>
              <a:rPr lang="fr-FR"/>
              <a:t>Niveau 3</a:t>
            </a:r>
            <a:endParaRPr/>
          </a:p>
          <a:p>
            <a:pPr lvl="4">
              <a:defRPr/>
            </a:pPr>
            <a:r>
              <a:rPr lang="fr-FR"/>
              <a:t>Niveau 4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FX_Row_and_Four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 bwMode="auto">
          <a:xfrm>
            <a:off x="391580" y="1226551"/>
            <a:ext cx="2545815" cy="54577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360000" algn="l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573088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2pPr>
            <a:lvl3pPr marL="860425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3pPr>
            <a:lvl4pPr marL="11493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4pPr>
            <a:lvl5pPr marL="13652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5pPr>
            <a:lvl6pPr marL="1296000" indent="-216000" algn="l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/>
              <a:buNone/>
              <a:defRPr sz="1400">
                <a:solidFill>
                  <a:schemeClr val="tx1"/>
                </a:solidFill>
                <a:latin typeface="Verdana"/>
              </a:defRPr>
            </a:lvl6pPr>
            <a:lvl7pPr marL="25146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/>
              <a:t>Click to edit text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8" name="Connecteur droit 7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FXSHAPE"/>
          <p:cNvSpPr>
            <a:spLocks noGrp="1"/>
          </p:cNvSpPr>
          <p:nvPr>
            <p:ph sz="quarter" idx="18" hasCustomPrompt="1"/>
          </p:nvPr>
        </p:nvSpPr>
        <p:spPr bwMode="auto">
          <a:xfrm>
            <a:off x="8731782" y="1226551"/>
            <a:ext cx="2545815" cy="54577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360000" algn="l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573088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2pPr>
            <a:lvl3pPr marL="860425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3pPr>
            <a:lvl4pPr marL="11493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4pPr>
            <a:lvl5pPr marL="13652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5pPr>
            <a:lvl6pPr marL="1296000" indent="-216000" algn="l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/>
              <a:buNone/>
              <a:defRPr sz="1400">
                <a:solidFill>
                  <a:schemeClr val="tx1"/>
                </a:solidFill>
                <a:latin typeface="Verdana"/>
              </a:defRPr>
            </a:lvl6pPr>
            <a:lvl7pPr marL="25146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/>
              <a:t>Click to edit text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9" hasCustomPrompt="1"/>
          </p:nvPr>
        </p:nvSpPr>
        <p:spPr bwMode="auto">
          <a:xfrm>
            <a:off x="3198459" y="1243326"/>
            <a:ext cx="2545815" cy="54577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360000" algn="l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573088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2pPr>
            <a:lvl3pPr marL="860425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3pPr>
            <a:lvl4pPr marL="11493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4pPr>
            <a:lvl5pPr marL="13652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5pPr>
            <a:lvl6pPr marL="1296000" indent="-216000" algn="l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/>
              <a:buNone/>
              <a:defRPr sz="1400">
                <a:solidFill>
                  <a:schemeClr val="tx1"/>
                </a:solidFill>
                <a:latin typeface="Verdana"/>
              </a:defRPr>
            </a:lvl6pPr>
            <a:lvl7pPr marL="25146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/>
              <a:t>Click to edit text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</a:p>
        </p:txBody>
      </p:sp>
      <p:sp>
        <p:nvSpPr>
          <p:cNvPr id="12" name="IFXSHAPE"/>
          <p:cNvSpPr>
            <a:spLocks noGrp="1"/>
          </p:cNvSpPr>
          <p:nvPr>
            <p:ph sz="quarter" idx="20" hasCustomPrompt="1"/>
          </p:nvPr>
        </p:nvSpPr>
        <p:spPr bwMode="auto">
          <a:xfrm>
            <a:off x="6005339" y="1221778"/>
            <a:ext cx="2545815" cy="54577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360000" algn="l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1pPr>
            <a:lvl2pPr marL="573088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tx1"/>
                </a:solidFill>
                <a:latin typeface="Roboto"/>
                <a:ea typeface="Roboto"/>
                <a:cs typeface="Helvetica Neue"/>
              </a:defRPr>
            </a:lvl2pPr>
            <a:lvl3pPr marL="860425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3pPr>
            <a:lvl4pPr marL="11493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4pPr>
            <a:lvl5pPr marL="1365250" indent="-360000" algn="l"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Helvetica Neue"/>
              </a:defRPr>
            </a:lvl5pPr>
            <a:lvl6pPr marL="1296000" indent="-216000" algn="l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/>
              <a:buNone/>
              <a:defRPr sz="1400">
                <a:solidFill>
                  <a:schemeClr val="tx1"/>
                </a:solidFill>
                <a:latin typeface="Verdana"/>
              </a:defRPr>
            </a:lvl6pPr>
            <a:lvl7pPr marL="25146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/>
              <a:t>Click to edit text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391580" y="237904"/>
            <a:ext cx="1847746" cy="567885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 bwMode="auto">
          <a:xfrm rot="16199999">
            <a:off x="11619092" y="6285087"/>
            <a:ext cx="412042" cy="73377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1"/>
          </p:nvPr>
        </p:nvSpPr>
        <p:spPr bwMode="auto">
          <a:xfrm>
            <a:off x="2405062" y="238125"/>
            <a:ext cx="8872535" cy="568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Roboto"/>
                <a:ea typeface="Roboto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Text Box 64"/>
          <p:cNvSpPr txBox="1">
            <a:spLocks noChangeArrowheads="1"/>
          </p:cNvSpPr>
          <p:nvPr userDrawn="1"/>
        </p:nvSpPr>
        <p:spPr bwMode="auto">
          <a:xfrm>
            <a:off x="11706577" y="6577942"/>
            <a:ext cx="48542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ctr">
              <a:defRPr/>
            </a:pPr>
            <a:fld id="{94845531-3C9B-46B4-A7EE-647B473BB463}" type="slidenum">
              <a:rPr lang="fr-FR" sz="1000" b="1">
                <a:solidFill>
                  <a:schemeClr val="bg1"/>
                </a:solidFill>
                <a:latin typeface="Roboto"/>
                <a:ea typeface="Roboto"/>
                <a:cs typeface="Helvetica Neue"/>
              </a:rPr>
              <a:t>‹#›</a:t>
            </a:fld>
            <a:endParaRPr lang="fr-FR" sz="1000" b="1">
              <a:solidFill>
                <a:schemeClr val="bg1"/>
              </a:solidFill>
              <a:latin typeface="Roboto"/>
              <a:ea typeface="Roboto"/>
              <a:cs typeface="Helvetica Neue"/>
            </a:endParaRPr>
          </a:p>
        </p:txBody>
      </p:sp>
      <p:cxnSp>
        <p:nvCxnSpPr>
          <p:cNvPr id="8" name="Connecteur droit 7"/>
          <p:cNvCxnSpPr>
            <a:cxnSpLocks/>
          </p:cNvCxnSpPr>
          <p:nvPr userDrawn="1"/>
        </p:nvCxnSpPr>
        <p:spPr bwMode="auto">
          <a:xfrm>
            <a:off x="2405063" y="805789"/>
            <a:ext cx="88725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2" descr="Logotype_Nantes-U_noir-300dpi"/>
          <p:cNvPicPr>
            <a:picLocks noChangeAspect="1" noChangeArrowheads="1"/>
          </p:cNvPicPr>
          <p:nvPr userDrawn="1"/>
        </p:nvPicPr>
        <p:blipFill>
          <a:blip r:embed="rId18"/>
          <a:stretch/>
        </p:blipFill>
        <p:spPr bwMode="auto">
          <a:xfrm>
            <a:off x="11610347" y="6103490"/>
            <a:ext cx="495819" cy="1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9"/>
          <a:stretch/>
        </p:blipFill>
        <p:spPr bwMode="auto">
          <a:xfrm>
            <a:off x="11557888" y="5721298"/>
            <a:ext cx="505389" cy="265329"/>
          </a:xfrm>
          <a:prstGeom prst="rect">
            <a:avLst/>
          </a:prstGeom>
        </p:spPr>
      </p:pic>
      <p:cxnSp>
        <p:nvCxnSpPr>
          <p:cNvPr id="13" name="Connecteur droit 12"/>
          <p:cNvCxnSpPr>
            <a:cxnSpLocks/>
          </p:cNvCxnSpPr>
          <p:nvPr userDrawn="1"/>
        </p:nvCxnSpPr>
        <p:spPr bwMode="auto">
          <a:xfrm>
            <a:off x="11452546" y="4703331"/>
            <a:ext cx="0" cy="153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Box 64"/>
          <p:cNvSpPr txBox="1">
            <a:spLocks noChangeArrowheads="1"/>
          </p:cNvSpPr>
          <p:nvPr userDrawn="1"/>
        </p:nvSpPr>
        <p:spPr bwMode="auto">
          <a:xfrm>
            <a:off x="11651672" y="6566654"/>
            <a:ext cx="541745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/>
              </a:defRPr>
            </a:lvl5pPr>
            <a:lvl6pPr marL="25146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9718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34290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886200" indent="-228600" algn="ctr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pPr algn="l">
              <a:defRPr/>
            </a:pPr>
            <a:fld id="{94845531-3C9B-46B4-A7EE-647B473BB463}" type="slidenum">
              <a:rPr lang="fr-FR" sz="12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‹#›</a:t>
            </a:fld>
            <a:endParaRPr lang="fr-FR" sz="1200" b="1">
              <a:solidFill>
                <a:schemeClr val="bg1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E58DC6-034F-60B5-974D-0CA370B0469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18027" y="4528259"/>
            <a:ext cx="400772" cy="400983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3F075FB-727C-11BD-0609-D3B104C8473F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1767" y="5374192"/>
            <a:ext cx="517764" cy="229658"/>
          </a:xfrm>
          <a:prstGeom prst="rect">
            <a:avLst/>
          </a:prstGeom>
        </p:spPr>
      </p:pic>
      <p:pic>
        <p:nvPicPr>
          <p:cNvPr id="9" name="Picture 8" descr="A blue logo with text&#10;&#10;Description automatically generated">
            <a:extLst>
              <a:ext uri="{FF2B5EF4-FFF2-40B4-BE49-F238E27FC236}">
                <a16:creationId xmlns:a16="http://schemas.microsoft.com/office/drawing/2014/main" id="{7C9D4614-7368-41C7-8975-EAF0A53E2FC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1416" y="4963559"/>
            <a:ext cx="531861" cy="3763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B24FF8-EA42-C6C9-8173-2355FEA6F6C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452160" y="4614729"/>
            <a:ext cx="0" cy="1419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ctr" defTabSz="514338">
        <a:spcBef>
          <a:spcPts val="0"/>
        </a:spcBef>
        <a:buNone/>
        <a:defRPr sz="25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7" indent="-192877" algn="l" defTabSz="514338">
        <a:spcBef>
          <a:spcPts val="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0" algn="l" defTabSz="514338">
        <a:spcBef>
          <a:spcPts val="0"/>
        </a:spcBef>
        <a:buFont typeface="Arial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642922" indent="-128585" algn="l" defTabSz="514338">
        <a:spcBef>
          <a:spcPts val="0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8">
        <a:spcBef>
          <a:spcPts val="0"/>
        </a:spcBef>
        <a:buFont typeface="Arial"/>
        <a:buChar char="–"/>
        <a:defRPr sz="1150">
          <a:solidFill>
            <a:schemeClr val="tx1"/>
          </a:solidFill>
          <a:latin typeface="+mn-lt"/>
          <a:ea typeface="+mn-ea"/>
          <a:cs typeface="+mn-cs"/>
        </a:defRPr>
      </a:lvl4pPr>
      <a:lvl5pPr marL="1157258" indent="-128585" algn="l" defTabSz="514338">
        <a:spcBef>
          <a:spcPts val="0"/>
        </a:spcBef>
        <a:buFont typeface="Arial"/>
        <a:buChar char="»"/>
        <a:defRPr sz="115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8">
        <a:spcBef>
          <a:spcPts val="0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8">
        <a:spcBef>
          <a:spcPts val="0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7pPr>
      <a:lvl8pPr marL="1928764" indent="-128585" algn="l" defTabSz="514338">
        <a:spcBef>
          <a:spcPts val="0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8">
        <a:spcBef>
          <a:spcPts val="0"/>
        </a:spcBef>
        <a:buFont typeface="Arial"/>
        <a:buChar char="•"/>
        <a:defRPr sz="11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2pPr>
      <a:lvl3pPr marL="514338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8">
        <a:defRPr sz="10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jpeg"/><Relationship Id="rId4" Type="http://schemas.openxmlformats.org/officeDocument/2006/relationships/hyperlink" Target="mailto:owen.le-gonidec@insa-rennes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405.155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g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3FFF-EF60-B2A3-A46B-833745C6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87" y="273196"/>
            <a:ext cx="10983507" cy="1684913"/>
          </a:xfrm>
        </p:spPr>
        <p:txBody>
          <a:bodyPr/>
          <a:lstStyle/>
          <a:p>
            <a:r>
              <a:rPr lang="en-US"/>
              <a:t>Developments in the security of energy management modules against remote fault injection attacks</a:t>
            </a:r>
            <a:endParaRPr lang="fr-FR"/>
          </a:p>
        </p:txBody>
      </p:sp>
      <p:pic>
        <p:nvPicPr>
          <p:cNvPr id="6" name="Picture 5" descr="A diagram of a diagram of energy management&#10;&#10;Description automatically generated">
            <a:extLst>
              <a:ext uri="{FF2B5EF4-FFF2-40B4-BE49-F238E27FC236}">
                <a16:creationId xmlns:a16="http://schemas.microsoft.com/office/drawing/2014/main" id="{FB4E63B9-EFDF-79FA-44BC-EFA9069F2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88" y="2266950"/>
            <a:ext cx="5074599" cy="35522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60D18A-2349-B6B9-4009-0EB5517D3092}"/>
              </a:ext>
            </a:extLst>
          </p:cNvPr>
          <p:cNvCxnSpPr/>
          <p:nvPr/>
        </p:nvCxnSpPr>
        <p:spPr>
          <a:xfrm>
            <a:off x="5695950" y="2266950"/>
            <a:ext cx="0" cy="385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155080-4636-5CFD-A896-51982AA9C0A8}"/>
              </a:ext>
            </a:extLst>
          </p:cNvPr>
          <p:cNvSpPr txBox="1"/>
          <p:nvPr/>
        </p:nvSpPr>
        <p:spPr>
          <a:xfrm>
            <a:off x="5985114" y="2704231"/>
            <a:ext cx="53305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Projet ANR JCJC CoPhyTEE</a:t>
            </a:r>
          </a:p>
          <a:p>
            <a:r>
              <a:rPr lang="fr-FR" sz="1400" i="1"/>
              <a:t>Sécurisation de systèmes sur puce à base d’architecture open-source contre des attaques physiques réalisées à distance basées sur l’énergie</a:t>
            </a:r>
          </a:p>
          <a:p>
            <a:r>
              <a:rPr lang="fr-FR" sz="1400"/>
              <a:t>ANR-23-CE39-0003-01</a:t>
            </a:r>
          </a:p>
          <a:p>
            <a:endParaRPr lang="fr-FR" sz="1400" i="1"/>
          </a:p>
          <a:p>
            <a:endParaRPr lang="fr-FR" sz="1600" b="1"/>
          </a:p>
          <a:p>
            <a:endParaRPr lang="fr-FR" sz="1600" b="1"/>
          </a:p>
          <a:p>
            <a:r>
              <a:rPr lang="fr-FR" sz="1600" b="1"/>
              <a:t>Gwenn Le Gonidec </a:t>
            </a:r>
            <a:r>
              <a:rPr lang="fr-FR" sz="1600"/>
              <a:t>(IETR)</a:t>
            </a:r>
          </a:p>
          <a:p>
            <a:r>
              <a:rPr lang="fr-FR" sz="1600" b="1"/>
              <a:t>Maria Méndez Real </a:t>
            </a:r>
            <a:r>
              <a:rPr lang="fr-FR" sz="1600"/>
              <a:t>(Lab-STICC, UBS)</a:t>
            </a:r>
          </a:p>
          <a:p>
            <a:r>
              <a:rPr lang="fr-FR" sz="1600" b="1"/>
              <a:t>Guillaume Bouffard </a:t>
            </a:r>
            <a:r>
              <a:rPr lang="fr-FR" sz="1600"/>
              <a:t>(ANSSI)</a:t>
            </a:r>
          </a:p>
          <a:p>
            <a:r>
              <a:rPr lang="fr-FR" sz="1600" b="1"/>
              <a:t>Jean-Christophe Prévotet </a:t>
            </a:r>
            <a:r>
              <a:rPr lang="fr-FR" sz="1600"/>
              <a:t>(IETR, INSA Rennes)</a:t>
            </a:r>
          </a:p>
          <a:p>
            <a:endParaRPr lang="fr-FR" sz="1600"/>
          </a:p>
          <a:p>
            <a:r>
              <a:rPr lang="fr-FR" sz="1400">
                <a:hlinkClick r:id="rId4"/>
              </a:rPr>
              <a:t>owen.le-gonidec@insa-rennes.fr</a:t>
            </a:r>
            <a:endParaRPr lang="fr-FR" sz="1400"/>
          </a:p>
        </p:txBody>
      </p:sp>
      <p:pic>
        <p:nvPicPr>
          <p:cNvPr id="3" name="Picture 2" descr="A blue and red logo&#10;&#10;Description automatically generated">
            <a:extLst>
              <a:ext uri="{FF2B5EF4-FFF2-40B4-BE49-F238E27FC236}">
                <a16:creationId xmlns:a16="http://schemas.microsoft.com/office/drawing/2014/main" id="{1CE9D239-913A-A839-F307-B0AAF089B9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364" y="3656459"/>
            <a:ext cx="728612" cy="2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01C2-78A5-34E8-51B3-F313AED400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27051EC7-13C4-BDD8-BD5E-4E19F18AB84D}"/>
              </a:ext>
            </a:extLst>
          </p:cNvPr>
          <p:cNvSpPr txBox="1">
            <a:spLocks/>
          </p:cNvSpPr>
          <p:nvPr/>
        </p:nvSpPr>
        <p:spPr bwMode="auto">
          <a:xfrm>
            <a:off x="376296" y="3086100"/>
            <a:ext cx="10901299" cy="685800"/>
          </a:xfrm>
          <a:prstGeom prst="rect">
            <a:avLst/>
          </a:prstGeom>
        </p:spPr>
        <p:txBody>
          <a:bodyPr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+mn-cs"/>
              </a:defRPr>
            </a:lvl1pPr>
            <a:lvl2pPr marL="417899" indent="-160730" algn="l" defTabSz="514338">
              <a:spcBef>
                <a:spcPts val="0"/>
              </a:spcBef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8">
              <a:spcBef>
                <a:spcPts val="0"/>
              </a:spcBef>
              <a:buFont typeface="Arial"/>
              <a:buChar char="•"/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0" indent="-128585" algn="l" defTabSz="514338">
              <a:spcBef>
                <a:spcPts val="0"/>
              </a:spcBef>
              <a:buFont typeface="Arial"/>
              <a:buChar char="–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8" indent="-128585" algn="l" defTabSz="514338">
              <a:spcBef>
                <a:spcPts val="0"/>
              </a:spcBef>
              <a:buFont typeface="Arial"/>
              <a:buChar char="»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4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Countermeasures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355287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F7C05-EFCA-4EF3-1719-256E826F0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8179" y="1156420"/>
            <a:ext cx="8335641" cy="3026908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/>
              <a:t>Approaches to countering DVFS attacks</a:t>
            </a: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DE34-F5D1-1F59-A350-C162B76D1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179" y="1156420"/>
            <a:ext cx="8335638" cy="30269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CBCD9-ACE2-895A-70A8-208CCF186A6A}"/>
              </a:ext>
            </a:extLst>
          </p:cNvPr>
          <p:cNvSpPr/>
          <p:nvPr/>
        </p:nvSpPr>
        <p:spPr>
          <a:xfrm>
            <a:off x="590551" y="4183328"/>
            <a:ext cx="2666999" cy="1518252"/>
          </a:xfrm>
          <a:prstGeom prst="rect">
            <a:avLst/>
          </a:prstGeom>
          <a:solidFill>
            <a:srgbClr val="D2E5F2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Prevent malicious use of power management mechanisms by the attacker</a:t>
            </a: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EDFB24-DAF3-DBD2-07C4-AF91AF0EA8BE}"/>
              </a:ext>
            </a:extLst>
          </p:cNvPr>
          <p:cNvCxnSpPr/>
          <p:nvPr/>
        </p:nvCxnSpPr>
        <p:spPr>
          <a:xfrm flipH="1">
            <a:off x="2324100" y="2305050"/>
            <a:ext cx="1866900" cy="1866900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ACFF50-4233-6DD5-42D9-F5F1BAE96518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 flipH="1">
            <a:off x="5170013" y="2658359"/>
            <a:ext cx="516412" cy="1881171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1AE94D-BEEA-C42E-9DA4-5EB6FDE6764F}"/>
              </a:ext>
            </a:extLst>
          </p:cNvPr>
          <p:cNvSpPr/>
          <p:nvPr/>
        </p:nvSpPr>
        <p:spPr bwMode="auto">
          <a:xfrm>
            <a:off x="3836513" y="4539530"/>
            <a:ext cx="2666999" cy="1162050"/>
          </a:xfrm>
          <a:prstGeom prst="rect">
            <a:avLst/>
          </a:prstGeom>
          <a:solidFill>
            <a:srgbClr val="D2E5F2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Strengthen the hardware against voltage &amp; frequency variations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04874-E72D-74DD-6FDB-8A4EEBD3B895}"/>
              </a:ext>
            </a:extLst>
          </p:cNvPr>
          <p:cNvSpPr/>
          <p:nvPr/>
        </p:nvSpPr>
        <p:spPr bwMode="auto">
          <a:xfrm>
            <a:off x="7562050" y="4533298"/>
            <a:ext cx="2666999" cy="1162050"/>
          </a:xfrm>
          <a:prstGeom prst="rect">
            <a:avLst/>
          </a:prstGeom>
          <a:solidFill>
            <a:srgbClr val="D2E5F2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Make trusted programs robust against fault attacks</a:t>
            </a:r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8D360C-99B3-60A9-BC5E-C649E35C178D}"/>
              </a:ext>
            </a:extLst>
          </p:cNvPr>
          <p:cNvCxnSpPr>
            <a:cxnSpLocks/>
            <a:endCxn id="12" idx="0"/>
          </p:cNvCxnSpPr>
          <p:nvPr/>
        </p:nvCxnSpPr>
        <p:spPr bwMode="auto">
          <a:xfrm>
            <a:off x="8505825" y="2941163"/>
            <a:ext cx="389725" cy="1592135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6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DVFS attacks countermeasures — First approach</a:t>
            </a:r>
            <a:endParaRPr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F552DA-D4B3-496F-4336-E827A06EC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99" y="1014746"/>
            <a:ext cx="4731906" cy="1718290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1D2DAD-4C73-D2AF-E933-56225AFBD642}"/>
              </a:ext>
            </a:extLst>
          </p:cNvPr>
          <p:cNvSpPr txBox="1"/>
          <p:nvPr/>
        </p:nvSpPr>
        <p:spPr>
          <a:xfrm>
            <a:off x="443620" y="3129674"/>
            <a:ext cx="418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→ </a:t>
            </a:r>
            <a:r>
              <a:rPr lang="en-US" b="1"/>
              <a:t>Intel/Arm approach: prevent software from accessing voltage regulators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Impact on power management mechanisms?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Other ways to manipulate voltage</a:t>
            </a:r>
            <a:br>
              <a:rPr lang="en-US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(e.g. FPGA-to-CPU attack)</a:t>
            </a:r>
          </a:p>
        </p:txBody>
      </p:sp>
      <p:pic>
        <p:nvPicPr>
          <p:cNvPr id="21" name="Picture 20" descr="A diagram of a brick wall&#10;&#10;Description automatically generated">
            <a:extLst>
              <a:ext uri="{FF2B5EF4-FFF2-40B4-BE49-F238E27FC236}">
                <a16:creationId xmlns:a16="http://schemas.microsoft.com/office/drawing/2014/main" id="{AFD86FE3-F78E-7579-4025-B70926DE2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19" y="3027657"/>
            <a:ext cx="4037853" cy="22368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030EEB-96D7-C8EB-184F-9E4EF10462A5}"/>
              </a:ext>
            </a:extLst>
          </p:cNvPr>
          <p:cNvSpPr txBox="1"/>
          <p:nvPr/>
        </p:nvSpPr>
        <p:spPr bwMode="auto">
          <a:xfrm>
            <a:off x="409259" y="5192707"/>
            <a:ext cx="707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→ Use of a coprocessor to control voltage/frequency change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Cost and energy consumption of the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59B96-6291-4680-2F60-4CE376DEF62E}"/>
              </a:ext>
            </a:extLst>
          </p:cNvPr>
          <p:cNvSpPr txBox="1"/>
          <p:nvPr/>
        </p:nvSpPr>
        <p:spPr bwMode="auto">
          <a:xfrm>
            <a:off x="443620" y="6229904"/>
            <a:ext cx="10833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Zhang </a:t>
            </a:r>
            <a:r>
              <a:rPr lang="en-US" sz="1200" i="1"/>
              <a:t>et al.</a:t>
            </a:r>
            <a:r>
              <a:rPr lang="en-US" sz="1200"/>
              <a:t>, Blacklist Core: Machine-Learning Based Dynamic Operating-Performance-Point Blacklisting for Mitigating Power-Management Security Attacks, </a:t>
            </a:r>
            <a:r>
              <a:rPr lang="en-US" sz="1200" i="1"/>
              <a:t>ISLPED '18: International Symposium on Low Power Electronics and Design</a:t>
            </a:r>
            <a:r>
              <a:rPr lang="en-US" sz="1200"/>
              <a:t>, 2018</a:t>
            </a:r>
            <a:endParaRPr lang="fr-FR" sz="1200" i="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88A567-5043-A5B1-3FA2-936C2D5D5063}"/>
              </a:ext>
            </a:extLst>
          </p:cNvPr>
          <p:cNvCxnSpPr>
            <a:cxnSpLocks/>
          </p:cNvCxnSpPr>
          <p:nvPr/>
        </p:nvCxnSpPr>
        <p:spPr bwMode="auto">
          <a:xfrm>
            <a:off x="443620" y="6210677"/>
            <a:ext cx="106625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D1BE72-8EDB-8CCF-C751-73825096372D}"/>
              </a:ext>
            </a:extLst>
          </p:cNvPr>
          <p:cNvSpPr/>
          <p:nvPr/>
        </p:nvSpPr>
        <p:spPr bwMode="auto">
          <a:xfrm>
            <a:off x="226337" y="3027656"/>
            <a:ext cx="8872534" cy="3023113"/>
          </a:xfrm>
          <a:prstGeom prst="rect">
            <a:avLst/>
          </a:prstGeom>
          <a:noFill/>
          <a:ln w="1270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BE7C3-C7DB-E201-3662-0C0088E6C8C5}"/>
              </a:ext>
            </a:extLst>
          </p:cNvPr>
          <p:cNvCxnSpPr>
            <a:cxnSpLocks/>
          </p:cNvCxnSpPr>
          <p:nvPr/>
        </p:nvCxnSpPr>
        <p:spPr bwMode="auto">
          <a:xfrm>
            <a:off x="1792586" y="1781647"/>
            <a:ext cx="235390" cy="124601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57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83450E-9D97-9B91-BDC3-293C01C879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99" y="1014746"/>
            <a:ext cx="4731906" cy="171829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diagram of a latch&#10;&#10;Description automatically generated">
            <a:extLst>
              <a:ext uri="{FF2B5EF4-FFF2-40B4-BE49-F238E27FC236}">
                <a16:creationId xmlns:a16="http://schemas.microsoft.com/office/drawing/2014/main" id="{A3CBF748-0662-0C2C-C1E0-71B51F48C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60" y="3381047"/>
            <a:ext cx="4753890" cy="2681682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400"/>
              <a:t>DVFS attacks countermeasures — Second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7C39-C337-8C2F-3CD8-9D0B4D76D8A9}"/>
              </a:ext>
            </a:extLst>
          </p:cNvPr>
          <p:cNvSpPr txBox="1"/>
          <p:nvPr/>
        </p:nvSpPr>
        <p:spPr bwMode="auto">
          <a:xfrm>
            <a:off x="443619" y="6214168"/>
            <a:ext cx="1095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Juffinger </a:t>
            </a:r>
            <a:r>
              <a:rPr lang="en-US" sz="1200" i="1"/>
              <a:t>et al.</a:t>
            </a:r>
            <a:r>
              <a:rPr lang="en-US" sz="1200"/>
              <a:t>, SUIT: Secure Undervolting with Instruction Traps, </a:t>
            </a:r>
            <a:r>
              <a:rPr lang="en-US" sz="1200" i="1"/>
              <a:t>29th ACM International Conference on Architectural Support for Programming Languages and Operating Systems</a:t>
            </a:r>
            <a:r>
              <a:rPr lang="en-US" sz="1200"/>
              <a:t>, 2024</a:t>
            </a:r>
            <a:endParaRPr lang="fr-FR" sz="12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44B22-8060-72AC-DFFE-4EE8BF059ADF}"/>
              </a:ext>
            </a:extLst>
          </p:cNvPr>
          <p:cNvSpPr txBox="1"/>
          <p:nvPr/>
        </p:nvSpPr>
        <p:spPr bwMode="auto">
          <a:xfrm>
            <a:off x="403400" y="3678272"/>
            <a:ext cx="4653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→ Increase the latency of frequently faulted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Requires hardware modifications to the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Impact on performances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396FA-EA0D-00DE-6C4E-5351877267A6}"/>
              </a:ext>
            </a:extLst>
          </p:cNvPr>
          <p:cNvSpPr/>
          <p:nvPr/>
        </p:nvSpPr>
        <p:spPr>
          <a:xfrm>
            <a:off x="226337" y="3286125"/>
            <a:ext cx="9736814" cy="2850719"/>
          </a:xfrm>
          <a:prstGeom prst="rect">
            <a:avLst/>
          </a:prstGeom>
          <a:noFill/>
          <a:ln w="1270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38D17E-D5D9-59EC-3A34-0A2E1F1B5410}"/>
              </a:ext>
            </a:extLst>
          </p:cNvPr>
          <p:cNvCxnSpPr>
            <a:cxnSpLocks/>
          </p:cNvCxnSpPr>
          <p:nvPr/>
        </p:nvCxnSpPr>
        <p:spPr>
          <a:xfrm flipH="1">
            <a:off x="1876425" y="2109291"/>
            <a:ext cx="685800" cy="117683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97E06E-5EF5-0A9B-4905-DF91BA925CC6}"/>
              </a:ext>
            </a:extLst>
          </p:cNvPr>
          <p:cNvSpPr txBox="1"/>
          <p:nvPr/>
        </p:nvSpPr>
        <p:spPr>
          <a:xfrm>
            <a:off x="270784" y="5416398"/>
            <a:ext cx="4753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>
                <a:solidFill>
                  <a:srgbClr val="0070C0"/>
                </a:solidFill>
              </a:rPr>
              <a:t>Re-printed from Liang </a:t>
            </a:r>
            <a:r>
              <a:rPr lang="fr-FR" sz="1200" i="1">
                <a:solidFill>
                  <a:srgbClr val="0070C0"/>
                </a:solidFill>
              </a:rPr>
              <a:t>et al.</a:t>
            </a:r>
            <a:r>
              <a:rPr lang="fr-FR" sz="1200">
                <a:solidFill>
                  <a:srgbClr val="0070C0"/>
                </a:solidFill>
              </a:rPr>
              <a:t>, ReVIVaL: A Variation-Tolerant Architecture Using Voltage Interpolation and Variable Latency,</a:t>
            </a:r>
            <a:r>
              <a:rPr lang="fr-FR" sz="1200" i="1">
                <a:solidFill>
                  <a:srgbClr val="0070C0"/>
                </a:solidFill>
              </a:rPr>
              <a:t> 2008 International Symposium on Computer Architecture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CFBD48-38A1-4B99-DC68-4C86FBF47D97}"/>
              </a:ext>
            </a:extLst>
          </p:cNvPr>
          <p:cNvCxnSpPr>
            <a:cxnSpLocks/>
          </p:cNvCxnSpPr>
          <p:nvPr/>
        </p:nvCxnSpPr>
        <p:spPr bwMode="auto">
          <a:xfrm>
            <a:off x="443620" y="6210677"/>
            <a:ext cx="10653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6CB3A-D1F6-191B-920C-29AB11BC5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99" y="1014746"/>
            <a:ext cx="4731906" cy="1718290"/>
          </a:xfrm>
          <a:prstGeom prst="rect">
            <a:avLst/>
          </a:prstGeom>
          <a:ln>
            <a:noFill/>
          </a:ln>
        </p:spPr>
      </p:pic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400"/>
              <a:t>DVFS attacks countermeasures — Third approach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396FA-EA0D-00DE-6C4E-5351877267A6}"/>
              </a:ext>
            </a:extLst>
          </p:cNvPr>
          <p:cNvSpPr/>
          <p:nvPr/>
        </p:nvSpPr>
        <p:spPr>
          <a:xfrm>
            <a:off x="226336" y="3111665"/>
            <a:ext cx="8517613" cy="1597835"/>
          </a:xfrm>
          <a:prstGeom prst="rect">
            <a:avLst/>
          </a:prstGeom>
          <a:noFill/>
          <a:ln w="1270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38D17E-D5D9-59EC-3A34-0A2E1F1B5410}"/>
              </a:ext>
            </a:extLst>
          </p:cNvPr>
          <p:cNvCxnSpPr>
            <a:cxnSpLocks/>
          </p:cNvCxnSpPr>
          <p:nvPr/>
        </p:nvCxnSpPr>
        <p:spPr>
          <a:xfrm flipH="1">
            <a:off x="3009900" y="2074863"/>
            <a:ext cx="1076325" cy="103680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FCF90A-9EB9-D04D-EE26-D3DADA9CB979}"/>
              </a:ext>
            </a:extLst>
          </p:cNvPr>
          <p:cNvSpPr txBox="1"/>
          <p:nvPr/>
        </p:nvSpPr>
        <p:spPr bwMode="auto">
          <a:xfrm>
            <a:off x="443620" y="3222578"/>
            <a:ext cx="8014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→ Well-known methods: redundancy, infection, error detection codes, etc.</a:t>
            </a:r>
            <a:r>
              <a:rPr lang="en-US" baseline="30000"/>
              <a:t>1</a:t>
            </a:r>
            <a:endParaRPr lang="en-US"/>
          </a:p>
          <a:p>
            <a:r>
              <a:rPr lang="en-US"/>
              <a:t>→ Identify vulnerable code sections</a:t>
            </a:r>
            <a:r>
              <a:rPr lang="en-US" baseline="30000"/>
              <a:t>2</a:t>
            </a:r>
            <a:endParaRPr lang="en-US"/>
          </a:p>
          <a:p>
            <a:r>
              <a:rPr lang="en-US"/>
              <a:t>→ Insert new instructions to protect against attacks</a:t>
            </a:r>
            <a:r>
              <a:rPr lang="en-US" baseline="30000"/>
              <a:t>3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Heavy impact on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060"/>
                </a:solidFill>
              </a:rPr>
              <a:t>Useful against other fault injection attacks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2A5CD-8A4C-E374-D1E6-FE362580CC07}"/>
              </a:ext>
            </a:extLst>
          </p:cNvPr>
          <p:cNvSpPr txBox="1"/>
          <p:nvPr/>
        </p:nvSpPr>
        <p:spPr bwMode="auto">
          <a:xfrm>
            <a:off x="307606" y="5842337"/>
            <a:ext cx="10969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/>
              <a:t>1 </a:t>
            </a:r>
            <a:r>
              <a:rPr lang="en-US" sz="1200"/>
              <a:t>Tao </a:t>
            </a:r>
            <a:r>
              <a:rPr lang="en-US" sz="1200" i="1"/>
              <a:t>et al.</a:t>
            </a:r>
            <a:r>
              <a:rPr lang="en-US" sz="1200"/>
              <a:t>, Software Countermeasures against DVFS fault Attack for AES, </a:t>
            </a:r>
            <a:r>
              <a:rPr lang="en-US" sz="1200" i="1"/>
              <a:t>10th International Conference on Dependable Systems and Their Applications (DSA)</a:t>
            </a:r>
            <a:r>
              <a:rPr lang="en-US" sz="1200"/>
              <a:t>, 2023.</a:t>
            </a:r>
          </a:p>
          <a:p>
            <a:r>
              <a:rPr lang="en-US" sz="1200" baseline="30000"/>
              <a:t>2 </a:t>
            </a:r>
            <a:r>
              <a:rPr lang="en-US" sz="1200"/>
              <a:t>Zhang </a:t>
            </a:r>
            <a:r>
              <a:rPr lang="en-US" sz="1200" i="1"/>
              <a:t>et al.</a:t>
            </a:r>
            <a:r>
              <a:rPr lang="en-US" sz="1200"/>
              <a:t>, iATPG: Instruction-level Automatic Test Program Generation for Vulnerabilities under DVFS attack, </a:t>
            </a:r>
            <a:r>
              <a:rPr lang="en-US" sz="1200" i="1"/>
              <a:t>IEEE 25th International Symposium on On-Line Testing and Robust System Design (IOLTS)</a:t>
            </a:r>
            <a:r>
              <a:rPr lang="en-US" sz="1200"/>
              <a:t>, 2019</a:t>
            </a:r>
          </a:p>
          <a:p>
            <a:r>
              <a:rPr lang="en-US" sz="1200" baseline="30000"/>
              <a:t>3 </a:t>
            </a:r>
            <a:r>
              <a:rPr lang="en-US" sz="1200"/>
              <a:t>Kogler </a:t>
            </a:r>
            <a:r>
              <a:rPr lang="en-US" sz="1200" i="1"/>
              <a:t>et al.</a:t>
            </a:r>
            <a:r>
              <a:rPr lang="en-US" sz="1200"/>
              <a:t>, Mineﬁeld: A Software-only Protection for SGX Enclaves against DVFS Attacks, </a:t>
            </a:r>
            <a:r>
              <a:rPr lang="en-US" sz="1200" i="1"/>
              <a:t>31st USENIX Security Symposium (USENIX Security 22)</a:t>
            </a:r>
            <a:r>
              <a:rPr lang="en-US" sz="1200"/>
              <a:t>, 2023</a:t>
            </a:r>
            <a:endParaRPr lang="fr-FR" sz="1200" i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C900CA-E4CA-3FD7-4C6F-21809A3BC3FD}"/>
              </a:ext>
            </a:extLst>
          </p:cNvPr>
          <p:cNvCxnSpPr>
            <a:cxnSpLocks/>
          </p:cNvCxnSpPr>
          <p:nvPr/>
        </p:nvCxnSpPr>
        <p:spPr bwMode="auto">
          <a:xfrm>
            <a:off x="443620" y="5837169"/>
            <a:ext cx="54145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59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01C2-78A5-34E8-51B3-F313AED400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6A27759-DCB6-D498-02E2-96FFDE74325B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376296" y="3086100"/>
            <a:ext cx="10901299" cy="685800"/>
          </a:xfrm>
        </p:spPr>
        <p:txBody>
          <a:bodyPr/>
          <a:lstStyle/>
          <a:p>
            <a:r>
              <a:rPr lang="en-US" sz="4000"/>
              <a:t>Conclusions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1641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Conclusions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BD9205-782B-A060-1316-F80DDEDDB90A}"/>
              </a:ext>
            </a:extLst>
          </p:cNvPr>
          <p:cNvSpPr/>
          <p:nvPr/>
        </p:nvSpPr>
        <p:spPr bwMode="auto">
          <a:xfrm>
            <a:off x="472869" y="3903584"/>
            <a:ext cx="5623132" cy="443909"/>
          </a:xfrm>
          <a:prstGeom prst="roundRect">
            <a:avLst/>
          </a:prstGeom>
          <a:solidFill>
            <a:srgbClr val="EFED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Prospects for countermeasures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D87CC-9D3C-F37C-1707-2751D21BF14B}"/>
              </a:ext>
            </a:extLst>
          </p:cNvPr>
          <p:cNvSpPr txBox="1"/>
          <p:nvPr/>
        </p:nvSpPr>
        <p:spPr>
          <a:xfrm>
            <a:off x="0" y="4423693"/>
            <a:ext cx="6219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Arm Trustzone, Intel SGX: limited and specific countermeasures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E9713-0B99-8AD4-8DF7-4297B36FE250}"/>
              </a:ext>
            </a:extLst>
          </p:cNvPr>
          <p:cNvSpPr/>
          <p:nvPr/>
        </p:nvSpPr>
        <p:spPr bwMode="auto">
          <a:xfrm>
            <a:off x="6702218" y="1143325"/>
            <a:ext cx="4499182" cy="2747250"/>
          </a:xfrm>
          <a:prstGeom prst="roundRect">
            <a:avLst/>
          </a:prstGeom>
          <a:solidFill>
            <a:srgbClr val="FBEBE9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>
                <a:solidFill>
                  <a:schemeClr val="tx1"/>
                </a:solidFill>
                <a:latin typeface="+mj-lt"/>
              </a:rPr>
              <a:t>Survey article</a:t>
            </a:r>
          </a:p>
          <a:p>
            <a:pPr algn="ctr"/>
            <a:endParaRPr lang="en-US" sz="1600" b="1" u="sng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1600" b="1" i="1">
                <a:solidFill>
                  <a:schemeClr val="tx1"/>
                </a:solidFill>
                <a:latin typeface="+mj-lt"/>
              </a:rPr>
              <a:t>Do not Trust Power Management: </a:t>
            </a:r>
            <a:r>
              <a:rPr lang="en-US" sz="1600" b="1" i="1">
                <a:solidFill>
                  <a:schemeClr val="tx1"/>
                </a:solidFill>
                <a:effectLst/>
                <a:latin typeface="+mj-lt"/>
              </a:rPr>
              <a:t>A Survey on Internal Energy-based Attacks Circumventing Trusted Execution Environments Security Properties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+mj-lt"/>
              </a:rPr>
              <a:t>(Pre-print available on arXiV:</a:t>
            </a:r>
          </a:p>
          <a:p>
            <a:pPr algn="ctr"/>
            <a:r>
              <a:rPr lang="fr-FR" sz="1600">
                <a:solidFill>
                  <a:schemeClr val="tx1"/>
                </a:solidFill>
                <a:latin typeface="+mj-lt"/>
                <a:hlinkClick r:id="rId3"/>
              </a:rPr>
              <a:t>https://doi.org/10.48550/arXiv.2405.15537</a:t>
            </a:r>
            <a:r>
              <a:rPr lang="fr-FR" sz="160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9C36BF-8A65-428A-456B-34AC4E6E46AA}"/>
              </a:ext>
            </a:extLst>
          </p:cNvPr>
          <p:cNvSpPr/>
          <p:nvPr/>
        </p:nvSpPr>
        <p:spPr bwMode="auto">
          <a:xfrm>
            <a:off x="472868" y="1113148"/>
            <a:ext cx="5623132" cy="4439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DVFS attacks: an important threat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0316-7BB8-4F69-BA23-0B0E15C5CBF6}"/>
              </a:ext>
            </a:extLst>
          </p:cNvPr>
          <p:cNvSpPr txBox="1"/>
          <p:nvPr/>
        </p:nvSpPr>
        <p:spPr bwMode="auto">
          <a:xfrm>
            <a:off x="0" y="1635885"/>
            <a:ext cx="621982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Wide range of vulnerable applications and devices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Software attack → remote and mass exploitation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Many possible evolutions</a:t>
            </a:r>
            <a:br>
              <a:rPr lang="fr-FR"/>
            </a:br>
            <a:r>
              <a:rPr lang="fr-FR"/>
              <a:t>→ Impact of the evolution of power management mechanisms on the attack surface?</a:t>
            </a:r>
            <a:br>
              <a:rPr lang="fr-FR"/>
            </a:br>
            <a:r>
              <a:rPr lang="fr-FR"/>
              <a:t>→ What are the other ways to control voltage &amp; frequency?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0FCC7-B2B0-DA70-DFF4-2290B16144D6}"/>
              </a:ext>
            </a:extLst>
          </p:cNvPr>
          <p:cNvSpPr txBox="1"/>
          <p:nvPr/>
        </p:nvSpPr>
        <p:spPr>
          <a:xfrm>
            <a:off x="1" y="5000846"/>
            <a:ext cx="6219824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/>
              <a:t>→  How to design TEE implementations that are fundamentally secure against software-induced hardware attacks?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RISC-V TEEs are an opportunity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D1B79-802A-BB13-1264-A5ECAE37D6E2}"/>
              </a:ext>
            </a:extLst>
          </p:cNvPr>
          <p:cNvSpPr txBox="1"/>
          <p:nvPr/>
        </p:nvSpPr>
        <p:spPr>
          <a:xfrm>
            <a:off x="7229781" y="4800791"/>
            <a:ext cx="3444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7499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01C2-78A5-34E8-51B3-F313AED400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F70741B-73F5-5507-FF2A-CA66DF14EDAD}"/>
              </a:ext>
            </a:extLst>
          </p:cNvPr>
          <p:cNvSpPr txBox="1">
            <a:spLocks/>
          </p:cNvSpPr>
          <p:nvPr/>
        </p:nvSpPr>
        <p:spPr bwMode="auto">
          <a:xfrm>
            <a:off x="376296" y="3086100"/>
            <a:ext cx="10901299" cy="685800"/>
          </a:xfrm>
          <a:prstGeom prst="rect">
            <a:avLst/>
          </a:prstGeom>
        </p:spPr>
        <p:txBody>
          <a:bodyPr anchor="ctr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+mn-cs"/>
              </a:defRPr>
            </a:lvl1pPr>
            <a:lvl2pPr marL="417899" indent="-160730" algn="l" defTabSz="514338">
              <a:spcBef>
                <a:spcPts val="0"/>
              </a:spcBef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8">
              <a:spcBef>
                <a:spcPts val="0"/>
              </a:spcBef>
              <a:buFont typeface="Arial"/>
              <a:buChar char="•"/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0" indent="-128585" algn="l" defTabSz="514338">
              <a:spcBef>
                <a:spcPts val="0"/>
              </a:spcBef>
              <a:buFont typeface="Arial"/>
              <a:buChar char="–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8" indent="-128585" algn="l" defTabSz="514338">
              <a:spcBef>
                <a:spcPts val="0"/>
              </a:spcBef>
              <a:buFont typeface="Arial"/>
              <a:buChar char="»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4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Context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387496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BD7DF-766E-A199-0767-FD9B6126C3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5062" y="333375"/>
            <a:ext cx="8872535" cy="473075"/>
          </a:xfrm>
        </p:spPr>
        <p:txBody>
          <a:bodyPr/>
          <a:lstStyle/>
          <a:p>
            <a:r>
              <a:rPr lang="en-US" sz="2400"/>
              <a:t>From Secure Elements to Trusted Execution Environments</a:t>
            </a:r>
            <a:endParaRPr lang="fr-FR" sz="240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414BCB-5A72-9FF6-1F79-F8A9F90A1A79}"/>
              </a:ext>
            </a:extLst>
          </p:cNvPr>
          <p:cNvSpPr txBox="1">
            <a:spLocks/>
          </p:cNvSpPr>
          <p:nvPr/>
        </p:nvSpPr>
        <p:spPr bwMode="auto">
          <a:xfrm>
            <a:off x="461920" y="922985"/>
            <a:ext cx="1933574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Secure Element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9484D7-0640-F4E9-3FEC-BB859B794302}"/>
              </a:ext>
            </a:extLst>
          </p:cNvPr>
          <p:cNvCxnSpPr/>
          <p:nvPr/>
        </p:nvCxnSpPr>
        <p:spPr>
          <a:xfrm>
            <a:off x="419104" y="1319346"/>
            <a:ext cx="3381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F6222B-EF22-4FCF-0248-77401851281A}"/>
              </a:ext>
            </a:extLst>
          </p:cNvPr>
          <p:cNvSpPr txBox="1"/>
          <p:nvPr/>
        </p:nvSpPr>
        <p:spPr>
          <a:xfrm>
            <a:off x="419104" y="1496325"/>
            <a:ext cx="2392001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Simple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/>
              <a:t>Small attack surface</a:t>
            </a:r>
            <a:endParaRPr lang="en-US" b="1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CD0400A-F53A-9B24-4015-1A5ED0A2EFFA}"/>
              </a:ext>
            </a:extLst>
          </p:cNvPr>
          <p:cNvSpPr txBox="1">
            <a:spLocks/>
          </p:cNvSpPr>
          <p:nvPr/>
        </p:nvSpPr>
        <p:spPr bwMode="auto">
          <a:xfrm>
            <a:off x="5191082" y="922985"/>
            <a:ext cx="6076947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r-FR" sz="1800"/>
              <a:t>Complex Systems (SoCs, servers, etc.)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67C329-FB83-331A-A6EF-E3B4F1057CC6}"/>
              </a:ext>
            </a:extLst>
          </p:cNvPr>
          <p:cNvCxnSpPr>
            <a:cxnSpLocks/>
          </p:cNvCxnSpPr>
          <p:nvPr/>
        </p:nvCxnSpPr>
        <p:spPr>
          <a:xfrm>
            <a:off x="7089058" y="1319347"/>
            <a:ext cx="4178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F186F0-67B3-7E3D-41A6-FF1662254F48}"/>
              </a:ext>
            </a:extLst>
          </p:cNvPr>
          <p:cNvSpPr txBox="1"/>
          <p:nvPr/>
        </p:nvSpPr>
        <p:spPr>
          <a:xfrm>
            <a:off x="7469304" y="1496325"/>
            <a:ext cx="3923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Heterogen, versatile and powerful</a:t>
            </a:r>
            <a:br>
              <a:rPr lang="en-US"/>
            </a:br>
            <a:r>
              <a:rPr lang="en-US"/>
              <a:t>→ Balance between performance, power constraints and security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/>
              <a:t>Large attack surface </a:t>
            </a:r>
            <a:r>
              <a:rPr lang="en-US"/>
              <a:t>(software and hardware)</a:t>
            </a:r>
            <a:endParaRPr lang="en-US" b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95F643-DE12-9A38-C01B-A945F51D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15577" y="1589230"/>
            <a:ext cx="1085803" cy="69534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3A1B29-AAEF-71B0-B613-FDC48A82A4F7}"/>
              </a:ext>
            </a:extLst>
          </p:cNvPr>
          <p:cNvCxnSpPr>
            <a:cxnSpLocks/>
          </p:cNvCxnSpPr>
          <p:nvPr/>
        </p:nvCxnSpPr>
        <p:spPr>
          <a:xfrm>
            <a:off x="4544279" y="1936901"/>
            <a:ext cx="123825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black cell phone with a blue screen&#10;&#10;Description automatically generated">
            <a:extLst>
              <a:ext uri="{FF2B5EF4-FFF2-40B4-BE49-F238E27FC236}">
                <a16:creationId xmlns:a16="http://schemas.microsoft.com/office/drawing/2014/main" id="{2508E98B-4224-6362-49ED-CB4BBBF8C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81" y="1522385"/>
            <a:ext cx="829523" cy="829523"/>
          </a:xfrm>
          <a:prstGeom prst="rect">
            <a:avLst/>
          </a:prstGeom>
        </p:spPr>
      </p:pic>
      <p:pic>
        <p:nvPicPr>
          <p:cNvPr id="26" name="Picture 25" descr="A computer tower with a blue button&#10;&#10;Description automatically generated">
            <a:extLst>
              <a:ext uri="{FF2B5EF4-FFF2-40B4-BE49-F238E27FC236}">
                <a16:creationId xmlns:a16="http://schemas.microsoft.com/office/drawing/2014/main" id="{2D0396DD-2608-24DB-45E4-A828702169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04" y="1522385"/>
            <a:ext cx="676278" cy="829523"/>
          </a:xfrm>
          <a:prstGeom prst="rect">
            <a:avLst/>
          </a:prstGeom>
        </p:spPr>
      </p:pic>
      <p:sp>
        <p:nvSpPr>
          <p:cNvPr id="99" name="Espace réservé du texte 2">
            <a:extLst>
              <a:ext uri="{FF2B5EF4-FFF2-40B4-BE49-F238E27FC236}">
                <a16:creationId xmlns:a16="http://schemas.microsoft.com/office/drawing/2014/main" id="{EBC946E0-3970-58F7-98E0-D6AAFA5F68ED}"/>
              </a:ext>
            </a:extLst>
          </p:cNvPr>
          <p:cNvSpPr txBox="1">
            <a:spLocks/>
          </p:cNvSpPr>
          <p:nvPr/>
        </p:nvSpPr>
        <p:spPr bwMode="auto">
          <a:xfrm>
            <a:off x="385717" y="3285233"/>
            <a:ext cx="3880560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Securing third-party programs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08DAADF-59A1-972F-B8C8-2B719005075D}"/>
              </a:ext>
            </a:extLst>
          </p:cNvPr>
          <p:cNvCxnSpPr>
            <a:cxnSpLocks/>
          </p:cNvCxnSpPr>
          <p:nvPr/>
        </p:nvCxnSpPr>
        <p:spPr>
          <a:xfrm>
            <a:off x="342900" y="3714406"/>
            <a:ext cx="355277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10F9809-4D16-1A16-2DA0-B03820BF6AAE}"/>
              </a:ext>
            </a:extLst>
          </p:cNvPr>
          <p:cNvSpPr txBox="1"/>
          <p:nvPr/>
        </p:nvSpPr>
        <p:spPr>
          <a:xfrm>
            <a:off x="342900" y="3816671"/>
            <a:ext cx="4201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/>
              <a:t>→ Trusted Execution Environments (TEEs)</a:t>
            </a:r>
            <a:br>
              <a:rPr lang="en-US" b="1"/>
            </a:br>
            <a:r>
              <a:rPr lang="en-US"/>
              <a:t>(e.g., Arm Trustzone, Intel SGX)</a:t>
            </a:r>
            <a:endParaRPr lang="en-US" b="1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332B37A-1B41-6649-AD4C-B8EE02F98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9064" y="3585029"/>
            <a:ext cx="3987091" cy="2426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6641F-B7AB-331A-38B1-14AA6A836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4279" y="3585029"/>
            <a:ext cx="3996659" cy="2432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105C94-B8B6-6BB7-11FB-023A6EA33F23}"/>
              </a:ext>
            </a:extLst>
          </p:cNvPr>
          <p:cNvSpPr txBox="1"/>
          <p:nvPr/>
        </p:nvSpPr>
        <p:spPr>
          <a:xfrm>
            <a:off x="423002" y="4565266"/>
            <a:ext cx="39822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/>
              <a:t>Many devices and applications rely on TEEs: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Servers (confidential cloud computing)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Applicative SoCs and commodity devices (biometry, DRMs, etc.)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1BFAC3-0967-1FC6-2B94-85136A7CA4F4}"/>
              </a:ext>
            </a:extLst>
          </p:cNvPr>
          <p:cNvCxnSpPr/>
          <p:nvPr/>
        </p:nvCxnSpPr>
        <p:spPr>
          <a:xfrm>
            <a:off x="342900" y="3199116"/>
            <a:ext cx="11135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731CBC-E7B1-74C8-3B72-2C11EAB17F6F}"/>
              </a:ext>
            </a:extLst>
          </p:cNvPr>
          <p:cNvSpPr txBox="1"/>
          <p:nvPr/>
        </p:nvSpPr>
        <p:spPr>
          <a:xfrm>
            <a:off x="8683838" y="3483414"/>
            <a:ext cx="270884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Software-induced hardware attacks emerge from the complexity of the host system.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Hardware attack methods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Software attack </a:t>
            </a:r>
            <a:br>
              <a:rPr lang="en-US"/>
            </a:br>
            <a:r>
              <a:rPr lang="en-US"/>
              <a:t>→ </a:t>
            </a:r>
            <a:r>
              <a:rPr lang="en-US" b="1"/>
              <a:t>Mass remote exploitation</a:t>
            </a:r>
            <a:r>
              <a:rPr lang="en-US"/>
              <a:t> is possible</a:t>
            </a:r>
          </a:p>
        </p:txBody>
      </p:sp>
    </p:spTree>
    <p:extLst>
      <p:ext uri="{BB962C8B-B14F-4D97-AF65-F5344CB8AC3E}">
        <p14:creationId xmlns:p14="http://schemas.microsoft.com/office/powerpoint/2010/main" val="203531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99" grpId="0"/>
      <p:bldP spid="104" grpId="0"/>
      <p:bldP spid="1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01C2-78A5-34E8-51B3-F313AED400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F70741B-73F5-5507-FF2A-CA66DF14EDAD}"/>
              </a:ext>
            </a:extLst>
          </p:cNvPr>
          <p:cNvSpPr txBox="1">
            <a:spLocks/>
          </p:cNvSpPr>
          <p:nvPr/>
        </p:nvSpPr>
        <p:spPr bwMode="auto">
          <a:xfrm>
            <a:off x="376296" y="3086100"/>
            <a:ext cx="10901299" cy="685800"/>
          </a:xfrm>
          <a:prstGeom prst="rect">
            <a:avLst/>
          </a:prstGeom>
        </p:spPr>
        <p:txBody>
          <a:bodyPr anchor="ctr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+mn-cs"/>
              </a:defRPr>
            </a:lvl1pPr>
            <a:lvl2pPr marL="417899" indent="-160730" algn="l" defTabSz="514338">
              <a:spcBef>
                <a:spcPts val="0"/>
              </a:spcBef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22" indent="-128585" algn="l" defTabSz="514338">
              <a:spcBef>
                <a:spcPts val="0"/>
              </a:spcBef>
              <a:buFont typeface="Arial"/>
              <a:buChar char="•"/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90" indent="-128585" algn="l" defTabSz="514338">
              <a:spcBef>
                <a:spcPts val="0"/>
              </a:spcBef>
              <a:buFont typeface="Arial"/>
              <a:buChar char="–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58" indent="-128585" algn="l" defTabSz="514338">
              <a:spcBef>
                <a:spcPts val="0"/>
              </a:spcBef>
              <a:buFont typeface="Arial"/>
              <a:buChar char="»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4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>
              <a:spcBef>
                <a:spcPts val="0"/>
              </a:spcBef>
              <a:buFont typeface="Arial"/>
              <a:buChar char="•"/>
              <a:defRPr sz="1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Power-management-based attacks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103047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5FC033D-2E04-48C6-E69E-68A3EB2DE0C5}"/>
              </a:ext>
            </a:extLst>
          </p:cNvPr>
          <p:cNvSpPr/>
          <p:nvPr/>
        </p:nvSpPr>
        <p:spPr>
          <a:xfrm>
            <a:off x="6303465" y="2534117"/>
            <a:ext cx="5046107" cy="40334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566B59-279A-2AE0-C467-17269384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8" t="2906" b="5669"/>
          <a:stretch/>
        </p:blipFill>
        <p:spPr bwMode="auto">
          <a:xfrm>
            <a:off x="6672797" y="2563010"/>
            <a:ext cx="4557756" cy="36177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81BAE-A240-4D97-B034-315559A1A9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2400"/>
              <a:t>Power-management-based attacks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32CC21-FEC9-0630-DD61-A094A04F36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245" y="1382506"/>
            <a:ext cx="731339" cy="38189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F614BD-8012-9D81-F83F-CA963F6802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36" y="1429092"/>
            <a:ext cx="690829" cy="6908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164A54-9A54-A593-BF2A-6B8ECD99BD26}"/>
              </a:ext>
            </a:extLst>
          </p:cNvPr>
          <p:cNvSpPr txBox="1"/>
          <p:nvPr/>
        </p:nvSpPr>
        <p:spPr>
          <a:xfrm>
            <a:off x="1145583" y="1382506"/>
            <a:ext cx="45598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Software attacker</a:t>
            </a:r>
            <a:r>
              <a:rPr lang="en-US" sz="2000"/>
              <a:t>, high privilege (controls drivers)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Target: trusted application executed on the same applicative multicore CPU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78E6BF-FC0F-E21B-CBCD-1FBFEF5FE507}"/>
              </a:ext>
            </a:extLst>
          </p:cNvPr>
          <p:cNvSpPr txBox="1">
            <a:spLocks/>
          </p:cNvSpPr>
          <p:nvPr/>
        </p:nvSpPr>
        <p:spPr bwMode="auto">
          <a:xfrm>
            <a:off x="471487" y="883907"/>
            <a:ext cx="2262187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Attacker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F28C12-7D84-3BAE-3C3D-A19D5E3A982B}"/>
              </a:ext>
            </a:extLst>
          </p:cNvPr>
          <p:cNvCxnSpPr>
            <a:cxnSpLocks/>
          </p:cNvCxnSpPr>
          <p:nvPr/>
        </p:nvCxnSpPr>
        <p:spPr>
          <a:xfrm flipV="1">
            <a:off x="428672" y="1280267"/>
            <a:ext cx="18776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5B641207-CE10-5670-454C-D4A681392770}"/>
              </a:ext>
            </a:extLst>
          </p:cNvPr>
          <p:cNvSpPr txBox="1">
            <a:spLocks/>
          </p:cNvSpPr>
          <p:nvPr/>
        </p:nvSpPr>
        <p:spPr bwMode="auto">
          <a:xfrm>
            <a:off x="6400801" y="883906"/>
            <a:ext cx="2262187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Attack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BDF1F6-1D7F-D249-62E1-2A17C16E1C54}"/>
              </a:ext>
            </a:extLst>
          </p:cNvPr>
          <p:cNvCxnSpPr>
            <a:cxnSpLocks/>
          </p:cNvCxnSpPr>
          <p:nvPr/>
        </p:nvCxnSpPr>
        <p:spPr>
          <a:xfrm>
            <a:off x="6357986" y="1280267"/>
            <a:ext cx="2305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DC7842-6557-32AB-2937-4E7DC07CF2CE}"/>
              </a:ext>
            </a:extLst>
          </p:cNvPr>
          <p:cNvSpPr txBox="1"/>
          <p:nvPr/>
        </p:nvSpPr>
        <p:spPr>
          <a:xfrm>
            <a:off x="6400800" y="1363781"/>
            <a:ext cx="5791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Through energy management mechanisms, the attacker controls the CPU’s </a:t>
            </a:r>
            <a:r>
              <a:rPr lang="en-US" sz="2000" b="1"/>
              <a:t>frequency &amp; voltage</a:t>
            </a:r>
            <a:endParaRPr lang="en-US" sz="2000"/>
          </a:p>
          <a:p>
            <a:pPr>
              <a:spcAft>
                <a:spcPts val="1200"/>
              </a:spcAft>
            </a:pPr>
            <a:r>
              <a:rPr lang="en-US" sz="2000" b="1"/>
              <a:t>→</a:t>
            </a:r>
            <a:r>
              <a:rPr lang="en-US" sz="2000"/>
              <a:t> </a:t>
            </a:r>
            <a:r>
              <a:rPr lang="en-US" sz="2000" b="1"/>
              <a:t>Clock / Voltage glitch</a:t>
            </a:r>
            <a:endParaRPr lang="en-US" sz="2000"/>
          </a:p>
        </p:txBody>
      </p:sp>
      <p:pic>
        <p:nvPicPr>
          <p:cNvPr id="33" name="Picture 32" descr="A diagram of a diagram of energy management&#10;&#10;Description automatically generated">
            <a:extLst>
              <a:ext uri="{FF2B5EF4-FFF2-40B4-BE49-F238E27FC236}">
                <a16:creationId xmlns:a16="http://schemas.microsoft.com/office/drawing/2014/main" id="{D66A824A-4749-A521-0269-CD42609E81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9" y="3237729"/>
            <a:ext cx="4108789" cy="2876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44FE208-087A-675F-9EBD-516033B38D7F}"/>
              </a:ext>
            </a:extLst>
          </p:cNvPr>
          <p:cNvSpPr/>
          <p:nvPr/>
        </p:nvSpPr>
        <p:spPr>
          <a:xfrm>
            <a:off x="8951675" y="5267547"/>
            <a:ext cx="1643063" cy="33729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  <a:endParaRPr lang="fr-FR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BDDC5AD-5356-5D04-75EC-EB80C01E2BA2}"/>
              </a:ext>
            </a:extLst>
          </p:cNvPr>
          <p:cNvSpPr/>
          <p:nvPr/>
        </p:nvSpPr>
        <p:spPr>
          <a:xfrm>
            <a:off x="7488120" y="3535019"/>
            <a:ext cx="1128692" cy="337298"/>
          </a:xfrm>
          <a:prstGeom prst="roundRect">
            <a:avLst/>
          </a:prstGeom>
          <a:solidFill>
            <a:srgbClr val="54C883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Stable</a:t>
            </a:r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97A4D6E-24DB-CCB6-665D-9B95D7A1B633}"/>
              </a:ext>
            </a:extLst>
          </p:cNvPr>
          <p:cNvSpPr/>
          <p:nvPr/>
        </p:nvSpPr>
        <p:spPr>
          <a:xfrm rot="19517718">
            <a:off x="9936915" y="3535019"/>
            <a:ext cx="898913" cy="33729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Faults</a:t>
            </a:r>
            <a:endParaRPr lang="fr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CDE05E-2C56-4543-7902-43F40780C6A3}"/>
              </a:ext>
            </a:extLst>
          </p:cNvPr>
          <p:cNvSpPr txBox="1"/>
          <p:nvPr/>
        </p:nvSpPr>
        <p:spPr bwMode="auto">
          <a:xfrm>
            <a:off x="8250201" y="6567567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0070C0"/>
                </a:solidFill>
              </a:rPr>
              <a:t>Re-printed from (</a:t>
            </a:r>
            <a:r>
              <a:rPr lang="en-US" sz="1200" b="1" baseline="30000">
                <a:solidFill>
                  <a:srgbClr val="0070C0"/>
                </a:solidFill>
              </a:rPr>
              <a:t>1</a:t>
            </a:r>
            <a:r>
              <a:rPr lang="en-US" sz="1200">
                <a:solidFill>
                  <a:srgbClr val="0070C0"/>
                </a:solidFill>
              </a:rPr>
              <a:t>) </a:t>
            </a:r>
            <a:endParaRPr lang="fr-FR" sz="1200">
              <a:solidFill>
                <a:srgbClr val="0070C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6B8AF1-0DB9-229D-C3FB-EB9864EA0D95}"/>
              </a:ext>
            </a:extLst>
          </p:cNvPr>
          <p:cNvCxnSpPr>
            <a:cxnSpLocks/>
          </p:cNvCxnSpPr>
          <p:nvPr/>
        </p:nvCxnSpPr>
        <p:spPr bwMode="auto">
          <a:xfrm>
            <a:off x="443620" y="6253767"/>
            <a:ext cx="553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7B70F6-7338-2983-9F03-1D4B5847AA96}"/>
              </a:ext>
            </a:extLst>
          </p:cNvPr>
          <p:cNvSpPr txBox="1"/>
          <p:nvPr/>
        </p:nvSpPr>
        <p:spPr bwMode="auto">
          <a:xfrm>
            <a:off x="443619" y="6281974"/>
            <a:ext cx="5652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/>
              <a:t>1 </a:t>
            </a:r>
            <a:r>
              <a:rPr lang="en-US" sz="1200"/>
              <a:t>Mahmoud </a:t>
            </a:r>
            <a:r>
              <a:rPr lang="en-US" sz="1200" i="1"/>
              <a:t>et al.</a:t>
            </a:r>
            <a:r>
              <a:rPr lang="en-US" sz="1200"/>
              <a:t>, DFAulted: Analyzing and Exploiting CPU Software Faults Caused by FPGA-Driven Undervolting Attacks, </a:t>
            </a:r>
            <a:r>
              <a:rPr lang="nl-NL" sz="1200" i="1"/>
              <a:t>IEEE Access</a:t>
            </a:r>
            <a:r>
              <a:rPr lang="nl-NL" sz="1200"/>
              <a:t>, vol. 10,</a:t>
            </a:r>
            <a:r>
              <a:rPr lang="en-US" sz="1200"/>
              <a:t> 2022.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69FC9-4E40-4F12-5A0B-664F7EC675FA}"/>
              </a:ext>
            </a:extLst>
          </p:cNvPr>
          <p:cNvSpPr txBox="1"/>
          <p:nvPr/>
        </p:nvSpPr>
        <p:spPr>
          <a:xfrm>
            <a:off x="8125171" y="6163460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Frequency (MHz)</a:t>
            </a:r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28A2DF-4BA3-6139-6A7F-568ABC2AC7C2}"/>
              </a:ext>
            </a:extLst>
          </p:cNvPr>
          <p:cNvSpPr txBox="1"/>
          <p:nvPr/>
        </p:nvSpPr>
        <p:spPr>
          <a:xfrm rot="16200000">
            <a:off x="5874022" y="436617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Voltage (V)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3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9" grpId="0"/>
      <p:bldP spid="23" grpId="0"/>
      <p:bldP spid="36" grpId="0" animBg="1"/>
      <p:bldP spid="37" grpId="0" animBg="1"/>
      <p:bldP spid="38" grpId="0" animBg="1"/>
      <p:bldP spid="39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643B9-4D35-8081-7125-5BDD9F694A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fr-FR"/>
              <a:t>nergy management mechanisms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ACC1-ADDF-EC92-31C9-A64EC8167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88" y="1519058"/>
            <a:ext cx="8718921" cy="4870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AADB7C-3B67-1DD4-DE7B-9E2DD3BF273A}"/>
              </a:ext>
            </a:extLst>
          </p:cNvPr>
          <p:cNvSpPr txBox="1">
            <a:spLocks/>
          </p:cNvSpPr>
          <p:nvPr/>
        </p:nvSpPr>
        <p:spPr bwMode="auto">
          <a:xfrm>
            <a:off x="471488" y="964573"/>
            <a:ext cx="7737792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DVFS </a:t>
            </a:r>
            <a:r>
              <a:rPr lang="fr-FR" sz="1800" b="0" i="1"/>
              <a:t>(Dynamic Voltage and Frequency Scaling)</a:t>
            </a:r>
            <a:endParaRPr lang="fr-FR" sz="1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1C70B8-899A-7EB6-8763-F0B8810FC74E}"/>
              </a:ext>
            </a:extLst>
          </p:cNvPr>
          <p:cNvCxnSpPr>
            <a:cxnSpLocks/>
          </p:cNvCxnSpPr>
          <p:nvPr/>
        </p:nvCxnSpPr>
        <p:spPr>
          <a:xfrm>
            <a:off x="558800" y="1360935"/>
            <a:ext cx="58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69266C1C-F810-22EA-B1D0-116B36C4EB5E}"/>
              </a:ext>
            </a:extLst>
          </p:cNvPr>
          <p:cNvSpPr/>
          <p:nvPr/>
        </p:nvSpPr>
        <p:spPr>
          <a:xfrm rot="19900734" flipH="1">
            <a:off x="8336062" y="2443026"/>
            <a:ext cx="503637" cy="625144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F8A5AD45-272C-45AF-AA9A-C622B4726C3B}"/>
              </a:ext>
            </a:extLst>
          </p:cNvPr>
          <p:cNvSpPr/>
          <p:nvPr/>
        </p:nvSpPr>
        <p:spPr>
          <a:xfrm rot="19900734" flipH="1">
            <a:off x="6171983" y="3824787"/>
            <a:ext cx="503637" cy="625144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38F76D2D-091A-9C18-106C-57BC97B3ED90}"/>
              </a:ext>
            </a:extLst>
          </p:cNvPr>
          <p:cNvSpPr/>
          <p:nvPr/>
        </p:nvSpPr>
        <p:spPr>
          <a:xfrm rot="19900734" flipH="1">
            <a:off x="6322445" y="4359196"/>
            <a:ext cx="503637" cy="625144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 descr="A red and white skull with black background&#10;&#10;Description automatically generated">
            <a:extLst>
              <a:ext uri="{FF2B5EF4-FFF2-40B4-BE49-F238E27FC236}">
                <a16:creationId xmlns:a16="http://schemas.microsoft.com/office/drawing/2014/main" id="{97342B53-2529-FAC8-4BE4-F0D25EF4A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73" y="2360974"/>
            <a:ext cx="563880" cy="563880"/>
          </a:xfrm>
          <a:prstGeom prst="rect">
            <a:avLst/>
          </a:prstGeom>
        </p:spPr>
      </p:pic>
      <p:pic>
        <p:nvPicPr>
          <p:cNvPr id="20" name="Picture 19" descr="A red and white skull with black background&#10;&#10;Description automatically generated">
            <a:extLst>
              <a:ext uri="{FF2B5EF4-FFF2-40B4-BE49-F238E27FC236}">
                <a16:creationId xmlns:a16="http://schemas.microsoft.com/office/drawing/2014/main" id="{251D01D9-878D-7FC1-AF9B-76A999AF7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13" y="1659934"/>
            <a:ext cx="563880" cy="5638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7C0AD3-496D-CFEA-5815-8C97AEFAC5E6}"/>
              </a:ext>
            </a:extLst>
          </p:cNvPr>
          <p:cNvCxnSpPr>
            <a:cxnSpLocks/>
          </p:cNvCxnSpPr>
          <p:nvPr/>
        </p:nvCxnSpPr>
        <p:spPr bwMode="auto">
          <a:xfrm>
            <a:off x="443620" y="6507767"/>
            <a:ext cx="553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59DA8C-3361-341B-356E-9B0F7C3CD8B6}"/>
              </a:ext>
            </a:extLst>
          </p:cNvPr>
          <p:cNvSpPr txBox="1"/>
          <p:nvPr/>
        </p:nvSpPr>
        <p:spPr bwMode="auto">
          <a:xfrm>
            <a:off x="471488" y="6507767"/>
            <a:ext cx="9797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Tang </a:t>
            </a:r>
            <a:r>
              <a:rPr lang="en-US" sz="1200" i="1"/>
              <a:t>et al</a:t>
            </a:r>
            <a:r>
              <a:rPr lang="en-US" sz="1200"/>
              <a:t>., CLKScrew: Exposing the Perils of Security-Oblivious Energy Management, </a:t>
            </a:r>
            <a:r>
              <a:rPr lang="en-US" sz="1200" i="1"/>
              <a:t>USENIX Security 17</a:t>
            </a:r>
            <a:r>
              <a:rPr lang="en-US" sz="1200"/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10433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Results</a:t>
            </a:r>
            <a:endParaRPr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921205-6A68-7A48-AEE0-0F3E8E241AB3}"/>
              </a:ext>
            </a:extLst>
          </p:cNvPr>
          <p:cNvCxnSpPr>
            <a:cxnSpLocks/>
          </p:cNvCxnSpPr>
          <p:nvPr/>
        </p:nvCxnSpPr>
        <p:spPr bwMode="auto">
          <a:xfrm>
            <a:off x="519820" y="5706930"/>
            <a:ext cx="91621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CA6C40-9211-B3EE-103B-B6D9FF3B4E9F}"/>
              </a:ext>
            </a:extLst>
          </p:cNvPr>
          <p:cNvSpPr txBox="1"/>
          <p:nvPr/>
        </p:nvSpPr>
        <p:spPr bwMode="auto">
          <a:xfrm>
            <a:off x="443620" y="5762765"/>
            <a:ext cx="91085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30000"/>
              <a:t>1</a:t>
            </a:r>
            <a:r>
              <a:rPr lang="en-US" sz="1200" baseline="30000"/>
              <a:t> </a:t>
            </a:r>
            <a:r>
              <a:rPr lang="en-US" sz="1200"/>
              <a:t>Tang </a:t>
            </a:r>
            <a:r>
              <a:rPr lang="en-US" sz="1200" i="1"/>
              <a:t>et al.</a:t>
            </a:r>
            <a:r>
              <a:rPr lang="en-US" sz="1200"/>
              <a:t>, CLKSCREW: Exposing the Perils of Security-Oblivious Energy Management, </a:t>
            </a:r>
            <a:r>
              <a:rPr lang="en-US" sz="1200" i="1"/>
              <a:t>USENIX Security 17</a:t>
            </a:r>
            <a:r>
              <a:rPr lang="en-US" sz="1200"/>
              <a:t>, 2017.</a:t>
            </a:r>
          </a:p>
          <a:p>
            <a:r>
              <a:rPr lang="en-US" sz="1400" b="1" baseline="30000"/>
              <a:t>2</a:t>
            </a:r>
            <a:r>
              <a:rPr lang="en-US" sz="1200" baseline="30000"/>
              <a:t> </a:t>
            </a:r>
            <a:r>
              <a:rPr lang="en-US" sz="1200"/>
              <a:t>Qiu </a:t>
            </a:r>
            <a:r>
              <a:rPr lang="en-US" sz="1200" i="1"/>
              <a:t>et al.</a:t>
            </a:r>
            <a:r>
              <a:rPr lang="en-US" sz="1200"/>
              <a:t>, VoltJockey: Breaching TrustZone by Software-Controlled Voltage Manipulation over Multi-core Frequencies, </a:t>
            </a:r>
            <a:r>
              <a:rPr lang="en-US" sz="1200" i="1"/>
              <a:t>AsianHOST</a:t>
            </a:r>
            <a:r>
              <a:rPr lang="en-US" sz="1200"/>
              <a:t>, 2019.</a:t>
            </a:r>
          </a:p>
          <a:p>
            <a:r>
              <a:rPr lang="en-US" sz="1400" b="1" baseline="30000"/>
              <a:t>3</a:t>
            </a:r>
            <a:r>
              <a:rPr lang="en-US" sz="1200" baseline="30000"/>
              <a:t> </a:t>
            </a:r>
            <a:r>
              <a:rPr lang="en-US" sz="1200"/>
              <a:t>Noubir </a:t>
            </a:r>
            <a:r>
              <a:rPr lang="en-US" sz="1200" i="1"/>
              <a:t>et al.</a:t>
            </a:r>
            <a:r>
              <a:rPr lang="en-US" sz="1200"/>
              <a:t>, Towards Malicious Exploitation of Energy Management Mechanisms, </a:t>
            </a:r>
            <a:r>
              <a:rPr lang="en-US" sz="1200" i="1"/>
              <a:t>DATE </a:t>
            </a:r>
            <a:r>
              <a:rPr lang="en-US" sz="1200"/>
              <a:t>2020.</a:t>
            </a:r>
          </a:p>
          <a:p>
            <a:r>
              <a:rPr lang="en-US" sz="1400" b="1" baseline="30000"/>
              <a:t>4</a:t>
            </a:r>
            <a:r>
              <a:rPr lang="en-US" sz="1200" baseline="30000"/>
              <a:t> </a:t>
            </a:r>
            <a:r>
              <a:rPr lang="en-US" sz="1200"/>
              <a:t>Murdock </a:t>
            </a:r>
            <a:r>
              <a:rPr lang="en-US" sz="1200" i="1"/>
              <a:t>et al.</a:t>
            </a:r>
            <a:r>
              <a:rPr lang="en-US" sz="1200"/>
              <a:t>, Plundervolt: Software-based Fault Injection Attacks against Intel SGX, </a:t>
            </a:r>
            <a:r>
              <a:rPr lang="en-US" sz="1200" i="1"/>
              <a:t>IEEE Symposium on Security and Privacy (SP)</a:t>
            </a:r>
            <a:r>
              <a:rPr lang="en-US" sz="1200"/>
              <a:t>, 2020.</a:t>
            </a:r>
          </a:p>
          <a:p>
            <a:r>
              <a:rPr lang="en-US" sz="1400" b="1" baseline="30000"/>
              <a:t>5</a:t>
            </a:r>
            <a:r>
              <a:rPr lang="en-US" sz="1200" baseline="30000"/>
              <a:t> </a:t>
            </a:r>
            <a:r>
              <a:rPr lang="en-US" sz="1200"/>
              <a:t>Kenjar </a:t>
            </a:r>
            <a:r>
              <a:rPr lang="en-US" sz="1200" i="1"/>
              <a:t>et al., </a:t>
            </a:r>
            <a:r>
              <a:rPr lang="en-US" sz="1200"/>
              <a:t>V0LTpwn: Attacking x86 Processor Integrity from Software, </a:t>
            </a:r>
            <a:r>
              <a:rPr lang="en-US" sz="1200" i="1"/>
              <a:t>USENIX Security 20</a:t>
            </a:r>
            <a:r>
              <a:rPr lang="en-US" sz="1200"/>
              <a:t>, 2020.</a:t>
            </a:r>
            <a:endParaRPr lang="fr-FR" sz="1200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2E5C4-B769-8086-953F-76839306F731}"/>
              </a:ext>
            </a:extLst>
          </p:cNvPr>
          <p:cNvSpPr txBox="1"/>
          <p:nvPr/>
        </p:nvSpPr>
        <p:spPr bwMode="auto">
          <a:xfrm>
            <a:off x="443620" y="1187099"/>
            <a:ext cx="6362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First attack: CLKScrew (2017)</a:t>
            </a:r>
          </a:p>
          <a:p>
            <a:r>
              <a:rPr lang="en-US"/>
              <a:t>→ Many similar attacks have been published</a:t>
            </a:r>
            <a:r>
              <a:rPr lang="en-US" sz="1800" b="1" baseline="30000"/>
              <a:t>1—5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New target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New attack scenarios</a:t>
            </a:r>
            <a:endParaRPr lang="en-U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C7B7A-A6A6-C9A3-7F34-7BEECFB55E48}"/>
              </a:ext>
            </a:extLst>
          </p:cNvPr>
          <p:cNvSpPr/>
          <p:nvPr/>
        </p:nvSpPr>
        <p:spPr>
          <a:xfrm>
            <a:off x="5990602" y="1275073"/>
            <a:ext cx="5286995" cy="923330"/>
          </a:xfrm>
          <a:prstGeom prst="rect">
            <a:avLst/>
          </a:prstGeom>
          <a:solidFill>
            <a:srgbClr val="FBEBE9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Vulnerable platforms and TEEs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 wide range of Arm </a:t>
            </a:r>
            <a:r>
              <a:rPr lang="en-US" b="1">
                <a:solidFill>
                  <a:schemeClr val="tx1"/>
                </a:solidFill>
              </a:rPr>
              <a:t>Trustzone</a:t>
            </a:r>
            <a:r>
              <a:rPr lang="en-US">
                <a:solidFill>
                  <a:schemeClr val="tx1"/>
                </a:solidFill>
              </a:rPr>
              <a:t>-based SoCs </a:t>
            </a:r>
            <a:r>
              <a:rPr lang="en-US" sz="1800" b="1" baseline="30000">
                <a:solidFill>
                  <a:schemeClr val="tx1"/>
                </a:solidFill>
              </a:rPr>
              <a:t>1,2</a:t>
            </a:r>
            <a:endParaRPr lang="en-US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Intel CPUs protected by </a:t>
            </a:r>
            <a:r>
              <a:rPr lang="en-US" b="1">
                <a:solidFill>
                  <a:schemeClr val="tx1"/>
                </a:solidFill>
              </a:rPr>
              <a:t>SGX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1" baseline="30000">
                <a:solidFill>
                  <a:schemeClr val="tx1"/>
                </a:solidFill>
              </a:rPr>
              <a:t>4,5 </a:t>
            </a:r>
            <a:r>
              <a:rPr lang="en-US">
                <a:solidFill>
                  <a:schemeClr val="tx1"/>
                </a:solidFill>
              </a:rPr>
              <a:t>(Skylake)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800B3E-F21A-7C33-11E3-53D35BB60880}"/>
              </a:ext>
            </a:extLst>
          </p:cNvPr>
          <p:cNvSpPr/>
          <p:nvPr/>
        </p:nvSpPr>
        <p:spPr>
          <a:xfrm>
            <a:off x="294018" y="3367522"/>
            <a:ext cx="10974320" cy="443909"/>
          </a:xfrm>
          <a:prstGeom prst="roundRect">
            <a:avLst/>
          </a:prstGeom>
          <a:solidFill>
            <a:srgbClr val="EFED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Compromised security properties</a:t>
            </a:r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26B9C4-A153-05EC-36F7-658949582929}"/>
              </a:ext>
            </a:extLst>
          </p:cNvPr>
          <p:cNvSpPr/>
          <p:nvPr/>
        </p:nvSpPr>
        <p:spPr>
          <a:xfrm>
            <a:off x="294018" y="4075531"/>
            <a:ext cx="2530316" cy="12186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Confidentiality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→ Cipher keys stored in the TEE extracted using DFA</a:t>
            </a:r>
            <a:r>
              <a:rPr lang="en-US" sz="1800" b="1" baseline="30000">
                <a:solidFill>
                  <a:schemeClr val="tx1"/>
                </a:solidFill>
              </a:rPr>
              <a:t>1,2,4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9CF48F-8C33-2454-EAF2-7D91F79776F2}"/>
              </a:ext>
            </a:extLst>
          </p:cNvPr>
          <p:cNvSpPr/>
          <p:nvPr/>
        </p:nvSpPr>
        <p:spPr bwMode="auto">
          <a:xfrm>
            <a:off x="3039404" y="4075531"/>
            <a:ext cx="2530316" cy="12186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Integrity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→ Out-of-Bounds memory access provoked</a:t>
            </a:r>
            <a:r>
              <a:rPr lang="en-US" sz="1800" b="1" baseline="30000">
                <a:solidFill>
                  <a:schemeClr val="tx1"/>
                </a:solidFill>
              </a:rPr>
              <a:t>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327C7A-F96E-A49E-2902-64E023A2FE83}"/>
              </a:ext>
            </a:extLst>
          </p:cNvPr>
          <p:cNvSpPr/>
          <p:nvPr/>
        </p:nvSpPr>
        <p:spPr bwMode="auto">
          <a:xfrm>
            <a:off x="5784790" y="4075530"/>
            <a:ext cx="2634239" cy="12186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Authenticity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→ Forcefully launched ill-signed programs in the TEE</a:t>
            </a:r>
            <a:r>
              <a:rPr lang="en-US" sz="1800" b="1" baseline="30000">
                <a:solidFill>
                  <a:schemeClr val="tx1"/>
                </a:solidFill>
              </a:rPr>
              <a:t>1,2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A953A4-46E5-0CE9-99F3-35C193318ADD}"/>
              </a:ext>
            </a:extLst>
          </p:cNvPr>
          <p:cNvSpPr/>
          <p:nvPr/>
        </p:nvSpPr>
        <p:spPr bwMode="auto">
          <a:xfrm>
            <a:off x="8634099" y="4075529"/>
            <a:ext cx="2634239" cy="12186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Availability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→ Denial-of-Service attacks</a:t>
            </a:r>
            <a:r>
              <a:rPr lang="en-US" sz="1800" b="1" baseline="30000">
                <a:solidFill>
                  <a:schemeClr val="tx1"/>
                </a:solidFill>
              </a:rPr>
              <a:t>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1371D-60E4-A136-4569-9716D4A57FFB}"/>
              </a:ext>
            </a:extLst>
          </p:cNvPr>
          <p:cNvSpPr txBox="1"/>
          <p:nvPr/>
        </p:nvSpPr>
        <p:spPr bwMode="auto">
          <a:xfrm>
            <a:off x="294018" y="2667026"/>
            <a:ext cx="109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Main fault model: </a:t>
            </a:r>
            <a:r>
              <a:rPr lang="en-US"/>
              <a:t>The </a:t>
            </a:r>
            <a:r>
              <a:rPr lang="en-US" b="1"/>
              <a:t>result </a:t>
            </a:r>
            <a:r>
              <a:rPr lang="en-US"/>
              <a:t>of some operations is faulted (multiplications, vector operations, encryption)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8492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Limits of DVFS attacks</a:t>
            </a: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B257FD-FB33-469E-E3C9-52E2F868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6" y="4417205"/>
            <a:ext cx="5756694" cy="19333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CD76E5-9A2B-16CF-1706-1836F12CE6E2}"/>
              </a:ext>
            </a:extLst>
          </p:cNvPr>
          <p:cNvSpPr txBox="1"/>
          <p:nvPr/>
        </p:nvSpPr>
        <p:spPr bwMode="auto">
          <a:xfrm>
            <a:off x="418397" y="6183064"/>
            <a:ext cx="53691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</a:rPr>
              <a:t>Re-printed from: Juffinger </a:t>
            </a:r>
            <a:r>
              <a:rPr lang="en-US" sz="1100" i="1">
                <a:solidFill>
                  <a:srgbClr val="002060"/>
                </a:solidFill>
              </a:rPr>
              <a:t>et al.</a:t>
            </a:r>
            <a:r>
              <a:rPr lang="en-US" sz="1100">
                <a:solidFill>
                  <a:srgbClr val="002060"/>
                </a:solidFill>
              </a:rPr>
              <a:t>, SUIT: Secure Undervolting with Instruction Traps, </a:t>
            </a:r>
            <a:r>
              <a:rPr lang="en-US" sz="1100" i="1">
                <a:solidFill>
                  <a:srgbClr val="002060"/>
                </a:solidFill>
              </a:rPr>
              <a:t>29th ACM International Conference on Architectural Support for Programming Languages and Operating Systems</a:t>
            </a:r>
            <a:r>
              <a:rPr lang="en-US" sz="1100">
                <a:solidFill>
                  <a:srgbClr val="002060"/>
                </a:solidFill>
              </a:rPr>
              <a:t>, 2024</a:t>
            </a:r>
            <a:endParaRPr lang="fr-FR" sz="1100" i="1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6DD05E-3955-DADB-D53C-673EAB98FFA8}"/>
              </a:ext>
            </a:extLst>
          </p:cNvPr>
          <p:cNvSpPr txBox="1">
            <a:spLocks/>
          </p:cNvSpPr>
          <p:nvPr/>
        </p:nvSpPr>
        <p:spPr bwMode="auto">
          <a:xfrm>
            <a:off x="471488" y="964573"/>
            <a:ext cx="4081462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Voltage regulators can be imprecise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8FBF57-B911-5C4B-586D-75288DCA6D6C}"/>
              </a:ext>
            </a:extLst>
          </p:cNvPr>
          <p:cNvCxnSpPr>
            <a:cxnSpLocks/>
          </p:cNvCxnSpPr>
          <p:nvPr/>
        </p:nvCxnSpPr>
        <p:spPr>
          <a:xfrm>
            <a:off x="558800" y="1360935"/>
            <a:ext cx="3698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0A296E45-7956-F95C-4C08-74D2FAAF06C6}"/>
              </a:ext>
            </a:extLst>
          </p:cNvPr>
          <p:cNvSpPr txBox="1">
            <a:spLocks/>
          </p:cNvSpPr>
          <p:nvPr/>
        </p:nvSpPr>
        <p:spPr bwMode="auto">
          <a:xfrm>
            <a:off x="471488" y="3921369"/>
            <a:ext cx="2403792" cy="396362"/>
          </a:xfrm>
          <a:prstGeom prst="rect">
            <a:avLst/>
          </a:prstGeom>
        </p:spPr>
        <p:txBody>
          <a:bodyPr anchor="b"/>
          <a:lstStyle>
            <a:lvl1pPr marL="0" indent="0" algn="l" defTabSz="514338">
              <a:spcBef>
                <a:spcPts val="0"/>
              </a:spcBef>
              <a:buFont typeface="Arial"/>
              <a:buNone/>
              <a:defRPr sz="2200" b="1">
                <a:solidFill>
                  <a:srgbClr val="EC4437"/>
                </a:solidFill>
                <a:latin typeface="Roboto"/>
                <a:ea typeface="Roboto"/>
                <a:cs typeface="Helvetica Neue"/>
              </a:defRPr>
            </a:lvl1pPr>
            <a:lvl2pPr marL="257168" indent="0" algn="l" defTabSz="514338">
              <a:spcBef>
                <a:spcPts val="0"/>
              </a:spcBef>
              <a:buFont typeface="Arial"/>
              <a:buNone/>
              <a:defRPr sz="115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7" indent="0" algn="l" defTabSz="514338">
              <a:spcBef>
                <a:spcPts val="0"/>
              </a:spcBef>
              <a:buFont typeface="Arial"/>
              <a:buNone/>
              <a:defRPr sz="1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05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674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42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1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80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348" indent="0" algn="l" defTabSz="514338">
              <a:spcBef>
                <a:spcPts val="0"/>
              </a:spcBef>
              <a:buFont typeface="Arial"/>
              <a:buNone/>
              <a:defRPr sz="9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sz="1800"/>
              <a:t>Timing accuracy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1B4AA0-F056-6385-972F-9D2293F098FF}"/>
              </a:ext>
            </a:extLst>
          </p:cNvPr>
          <p:cNvCxnSpPr>
            <a:cxnSpLocks/>
          </p:cNvCxnSpPr>
          <p:nvPr/>
        </p:nvCxnSpPr>
        <p:spPr bwMode="auto">
          <a:xfrm>
            <a:off x="558800" y="4317731"/>
            <a:ext cx="1717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1A1075-DA5C-2AB8-C370-17B5E7F0A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5277"/>
          <a:stretch/>
        </p:blipFill>
        <p:spPr>
          <a:xfrm>
            <a:off x="558249" y="1438109"/>
            <a:ext cx="4585667" cy="2398629"/>
          </a:xfrm>
          <a:prstGeom prst="rect">
            <a:avLst/>
          </a:prstGeom>
        </p:spPr>
      </p:pic>
      <p:pic>
        <p:nvPicPr>
          <p:cNvPr id="12" name="Picture 11" descr="A diagram of electrical voltage and time&#10;&#10;Description automatically generated">
            <a:extLst>
              <a:ext uri="{FF2B5EF4-FFF2-40B4-BE49-F238E27FC236}">
                <a16:creationId xmlns:a16="http://schemas.microsoft.com/office/drawing/2014/main" id="{85DD3C73-B837-D734-D16F-86492FF00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72" y="2337827"/>
            <a:ext cx="4379278" cy="39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Potential evolutions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3F4B4-6B8F-8183-89F5-679107308A34}"/>
              </a:ext>
            </a:extLst>
          </p:cNvPr>
          <p:cNvSpPr txBox="1"/>
          <p:nvPr/>
        </p:nvSpPr>
        <p:spPr>
          <a:xfrm>
            <a:off x="562103" y="1346462"/>
            <a:ext cx="4796506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Power management hardware evolution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C2BC1EF-2CDC-A1C2-E71E-6702643B0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3" y="1975015"/>
            <a:ext cx="4001351" cy="3396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29430-0FBB-0D88-58AE-F51653261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5735" y="1730028"/>
            <a:ext cx="4632698" cy="36462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F51E10-FAD9-1E73-AEBF-ABEA67EBE181}"/>
              </a:ext>
            </a:extLst>
          </p:cNvPr>
          <p:cNvCxnSpPr/>
          <p:nvPr/>
        </p:nvCxnSpPr>
        <p:spPr>
          <a:xfrm>
            <a:off x="5392396" y="2284800"/>
            <a:ext cx="0" cy="3075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731A32-2A57-2ECC-A5E6-2C75836BEA32}"/>
              </a:ext>
            </a:extLst>
          </p:cNvPr>
          <p:cNvSpPr txBox="1"/>
          <p:nvPr/>
        </p:nvSpPr>
        <p:spPr>
          <a:xfrm>
            <a:off x="562103" y="883256"/>
            <a:ext cx="60974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Combination with other attacks</a:t>
            </a:r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78666-42FA-80E7-9D8D-D93931948460}"/>
              </a:ext>
            </a:extLst>
          </p:cNvPr>
          <p:cNvSpPr txBox="1"/>
          <p:nvPr/>
        </p:nvSpPr>
        <p:spPr>
          <a:xfrm>
            <a:off x="562102" y="5511538"/>
            <a:ext cx="887399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/>
              <a:t>New ways to manipulate </a:t>
            </a:r>
            <a:r>
              <a:rPr lang="en-US"/>
              <a:t>voltage </a:t>
            </a:r>
            <a:r>
              <a:rPr lang="en-US" sz="1800"/>
              <a:t>and frequency</a:t>
            </a:r>
          </a:p>
        </p:txBody>
      </p:sp>
    </p:spTree>
    <p:extLst>
      <p:ext uri="{BB962C8B-B14F-4D97-AF65-F5344CB8AC3E}">
        <p14:creationId xmlns:p14="http://schemas.microsoft.com/office/powerpoint/2010/main" val="126363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theme/theme1.xml><?xml version="1.0" encoding="utf-8"?>
<a:theme xmlns:a="http://schemas.openxmlformats.org/drawingml/2006/main" name="1_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1059</Words>
  <Application>Microsoft Office PowerPoint</Application>
  <DocSecurity>0</DocSecurity>
  <PresentationFormat>Widescreen</PresentationFormat>
  <Paragraphs>131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Helvetica Neue</vt:lpstr>
      <vt:lpstr>Roboto</vt:lpstr>
      <vt:lpstr>Verdana</vt:lpstr>
      <vt:lpstr>1_Thème Office</vt:lpstr>
      <vt:lpstr>Developments in the security of energy management modules against remote fault injection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Hewlett-Packard 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/>
  <dc:creator>epottier</dc:creator>
  <cp:keywords/>
  <dc:description/>
  <cp:lastModifiedBy>Owen Le Gonidec</cp:lastModifiedBy>
  <cp:revision>1849</cp:revision>
  <dcterms:created xsi:type="dcterms:W3CDTF">2015-05-26T23:07:09Z</dcterms:created>
  <dcterms:modified xsi:type="dcterms:W3CDTF">2024-10-01T13:24:51Z</dcterms:modified>
  <cp:category/>
  <dc:identifier/>
  <cp:contentStatus/>
  <dc:language/>
  <cp:version/>
</cp:coreProperties>
</file>